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857" r:id="rId5"/>
    <p:sldId id="911" r:id="rId6"/>
    <p:sldId id="912" r:id="rId7"/>
    <p:sldId id="425" r:id="rId8"/>
    <p:sldId id="357" r:id="rId9"/>
    <p:sldId id="811" r:id="rId10"/>
    <p:sldId id="913" r:id="rId11"/>
    <p:sldId id="431" r:id="rId12"/>
    <p:sldId id="432" r:id="rId13"/>
    <p:sldId id="914" r:id="rId14"/>
    <p:sldId id="915" r:id="rId15"/>
    <p:sldId id="916" r:id="rId16"/>
    <p:sldId id="917" r:id="rId17"/>
    <p:sldId id="918" r:id="rId18"/>
    <p:sldId id="422" r:id="rId19"/>
    <p:sldId id="919" r:id="rId20"/>
    <p:sldId id="920" r:id="rId21"/>
    <p:sldId id="488" r:id="rId22"/>
    <p:sldId id="921" r:id="rId23"/>
    <p:sldId id="351" r:id="rId24"/>
    <p:sldId id="346" r:id="rId25"/>
    <p:sldId id="922" r:id="rId26"/>
    <p:sldId id="923" r:id="rId27"/>
    <p:sldId id="924" r:id="rId28"/>
    <p:sldId id="925" r:id="rId29"/>
    <p:sldId id="926" r:id="rId30"/>
    <p:sldId id="927" r:id="rId31"/>
    <p:sldId id="928" r:id="rId32"/>
    <p:sldId id="929" r:id="rId33"/>
    <p:sldId id="930" r:id="rId34"/>
    <p:sldId id="931" r:id="rId35"/>
    <p:sldId id="932" r:id="rId36"/>
    <p:sldId id="933" r:id="rId37"/>
    <p:sldId id="934" r:id="rId38"/>
    <p:sldId id="935" r:id="rId39"/>
    <p:sldId id="936" r:id="rId40"/>
    <p:sldId id="937" r:id="rId41"/>
    <p:sldId id="938" r:id="rId42"/>
    <p:sldId id="939" r:id="rId43"/>
    <p:sldId id="940" r:id="rId44"/>
    <p:sldId id="941" r:id="rId45"/>
    <p:sldId id="942" r:id="rId46"/>
    <p:sldId id="943" r:id="rId47"/>
    <p:sldId id="944" r:id="rId48"/>
    <p:sldId id="945" r:id="rId49"/>
    <p:sldId id="946" r:id="rId50"/>
    <p:sldId id="947" r:id="rId51"/>
    <p:sldId id="948" r:id="rId52"/>
    <p:sldId id="949" r:id="rId53"/>
    <p:sldId id="950" r:id="rId54"/>
    <p:sldId id="951" r:id="rId55"/>
    <p:sldId id="957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QX" initials="T" lastIdx="1" clrIdx="0"/>
  <p:cmAuthor id="2" name="Hnlat" initials="Lat" lastIdx="1" clrIdx="1"/>
  <p:cmAuthor id="3" name="洪 长翔" initials="洪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44"/>
    <a:srgbClr val="5CC6D8"/>
    <a:srgbClr val="117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25" y="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5C09E-4A00-4F14-874A-65C9730E4CA6}" type="doc">
      <dgm:prSet loTypeId="urn:microsoft.com/office/officeart/2005/8/layout/process1" loCatId="process" qsTypeId="urn:microsoft.com/office/officeart/2005/8/quickstyle/3d1#1" qsCatId="3D" csTypeId="urn:microsoft.com/office/officeart/2005/8/colors/accent2_2#1" csCatId="accent2" phldr="1"/>
      <dgm:spPr/>
    </dgm:pt>
    <dgm:pt modelId="{A7C3C79D-D081-4B15-AD72-2DA1962101C6}">
      <dgm:prSet phldrT="[文本]" custT="1"/>
      <dgm:spPr>
        <a:gradFill rotWithShape="0">
          <a:gsLst>
            <a:gs pos="800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67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收录体系</a:t>
          </a:r>
        </a:p>
      </dgm:t>
    </dgm:pt>
    <dgm:pt modelId="{5F1B34B7-6E52-4369-BB71-113F4A5D07A2}" cxnId="{7A040D2E-E679-40A7-A9FE-2D5818EE6A45}" type="parTrans">
      <dgm:prSet/>
      <dgm:spPr/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73F2FC-FA62-4AC4-9896-7DC215E0E385}" cxnId="{7A040D2E-E679-40A7-A9FE-2D5818EE6A45}" type="sibTrans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8059FF-444F-43DA-A847-D762582A0EB9}">
      <dgm:prSet phldrT="[文本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对应学科</a:t>
          </a:r>
        </a:p>
      </dgm:t>
    </dgm:pt>
    <dgm:pt modelId="{2DC42959-60BE-4ED2-9BE4-FB03482D641D}" cxnId="{5A0E796E-4F15-4636-A4D5-92FE588A19BF}" type="parTrans">
      <dgm:prSet/>
      <dgm:spPr/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03A22C-8197-4E75-BCF9-90281DB4DDBA}" cxnId="{5A0E796E-4F15-4636-A4D5-92FE588A19BF}" type="sibTrans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CA8CB5-A3EB-4990-9904-87CC3601A2F6}">
      <dgm:prSet phldrT="[文本]" custT="1"/>
      <dgm:spPr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核心期刊</a:t>
          </a:r>
        </a:p>
      </dgm:t>
    </dgm:pt>
    <dgm:pt modelId="{4E34353B-E834-41C4-BAF4-493EB18F3E9B}" cxnId="{02CD0D5B-E991-482B-80FD-0B270B149C73}" type="parTrans">
      <dgm:prSet/>
      <dgm:spPr/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9F0D09-61F2-471C-8CD0-C6C44009D5FC}" cxnId="{02CD0D5B-E991-482B-80FD-0B270B149C73}" type="sibTrans">
      <dgm:prSet/>
      <dgm:spPr/>
      <dgm:t>
        <a:bodyPr/>
        <a:lstStyle/>
        <a:p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7E9E9B-F4E6-4CE3-B4B9-229FA6C4FB5A}" type="pres">
      <dgm:prSet presAssocID="{67D5C09E-4A00-4F14-874A-65C9730E4CA6}" presName="Name0" presStyleCnt="0">
        <dgm:presLayoutVars>
          <dgm:dir/>
          <dgm:resizeHandles val="exact"/>
        </dgm:presLayoutVars>
      </dgm:prSet>
      <dgm:spPr/>
    </dgm:pt>
    <dgm:pt modelId="{5CBD0FD4-D529-4650-84D8-C166090E93D7}" type="pres">
      <dgm:prSet presAssocID="{A7C3C79D-D081-4B15-AD72-2DA1962101C6}" presName="node" presStyleLbl="node1" presStyleIdx="0" presStyleCnt="3" custLinFactNeighborY="-258">
        <dgm:presLayoutVars>
          <dgm:bulletEnabled val="1"/>
        </dgm:presLayoutVars>
      </dgm:prSet>
      <dgm:spPr/>
    </dgm:pt>
    <dgm:pt modelId="{FF8B805A-0FD2-4CC0-AA50-32E1D44610A4}" type="pres">
      <dgm:prSet presAssocID="{5573F2FC-FA62-4AC4-9896-7DC215E0E385}" presName="sibTrans" presStyleLbl="sibTrans2D1" presStyleIdx="0" presStyleCnt="2"/>
      <dgm:spPr/>
    </dgm:pt>
    <dgm:pt modelId="{4B789543-AA15-4214-AA53-8AE82BB3860E}" type="pres">
      <dgm:prSet presAssocID="{5573F2FC-FA62-4AC4-9896-7DC215E0E385}" presName="connectorText" presStyleLbl="sibTrans2D1" presStyleIdx="0" presStyleCnt="2"/>
      <dgm:spPr/>
    </dgm:pt>
    <dgm:pt modelId="{0E97BE89-EEBD-4AA0-948A-23B1EBE37A48}" type="pres">
      <dgm:prSet presAssocID="{888059FF-444F-43DA-A847-D762582A0EB9}" presName="node" presStyleLbl="node1" presStyleIdx="1" presStyleCnt="3">
        <dgm:presLayoutVars>
          <dgm:bulletEnabled val="1"/>
        </dgm:presLayoutVars>
      </dgm:prSet>
      <dgm:spPr/>
    </dgm:pt>
    <dgm:pt modelId="{897BFB6F-E1F3-4197-A8B2-9A263232144E}" type="pres">
      <dgm:prSet presAssocID="{BD03A22C-8197-4E75-BCF9-90281DB4DDBA}" presName="sibTrans" presStyleLbl="sibTrans2D1" presStyleIdx="1" presStyleCnt="2"/>
      <dgm:spPr/>
    </dgm:pt>
    <dgm:pt modelId="{B811292A-C68B-4033-8CD1-7C009D714F0F}" type="pres">
      <dgm:prSet presAssocID="{BD03A22C-8197-4E75-BCF9-90281DB4DDBA}" presName="connectorText" presStyleLbl="sibTrans2D1" presStyleIdx="1" presStyleCnt="2"/>
      <dgm:spPr/>
    </dgm:pt>
    <dgm:pt modelId="{8AD6E362-81E0-4B06-80C1-862E7329EB87}" type="pres">
      <dgm:prSet presAssocID="{96CA8CB5-A3EB-4990-9904-87CC3601A2F6}" presName="node" presStyleLbl="node1" presStyleIdx="2" presStyleCnt="3" custLinFactNeighborX="50642" custLinFactNeighborY="-2325">
        <dgm:presLayoutVars>
          <dgm:bulletEnabled val="1"/>
        </dgm:presLayoutVars>
      </dgm:prSet>
      <dgm:spPr/>
    </dgm:pt>
  </dgm:ptLst>
  <dgm:cxnLst>
    <dgm:cxn modelId="{4603120E-9FA9-4D86-B068-7307717FE6EC}" type="presOf" srcId="{BD03A22C-8197-4E75-BCF9-90281DB4DDBA}" destId="{B811292A-C68B-4033-8CD1-7C009D714F0F}" srcOrd="1" destOrd="0" presId="urn:microsoft.com/office/officeart/2005/8/layout/process1"/>
    <dgm:cxn modelId="{7A040D2E-E679-40A7-A9FE-2D5818EE6A45}" srcId="{67D5C09E-4A00-4F14-874A-65C9730E4CA6}" destId="{A7C3C79D-D081-4B15-AD72-2DA1962101C6}" srcOrd="0" destOrd="0" parTransId="{5F1B34B7-6E52-4369-BB71-113F4A5D07A2}" sibTransId="{5573F2FC-FA62-4AC4-9896-7DC215E0E385}"/>
    <dgm:cxn modelId="{A7773335-F8DB-4A32-A49E-2EBBC084076E}" type="presOf" srcId="{5573F2FC-FA62-4AC4-9896-7DC215E0E385}" destId="{FF8B805A-0FD2-4CC0-AA50-32E1D44610A4}" srcOrd="0" destOrd="0" presId="urn:microsoft.com/office/officeart/2005/8/layout/process1"/>
    <dgm:cxn modelId="{02CD0D5B-E991-482B-80FD-0B270B149C73}" srcId="{67D5C09E-4A00-4F14-874A-65C9730E4CA6}" destId="{96CA8CB5-A3EB-4990-9904-87CC3601A2F6}" srcOrd="2" destOrd="0" parTransId="{4E34353B-E834-41C4-BAF4-493EB18F3E9B}" sibTransId="{7E9F0D09-61F2-471C-8CD0-C6C44009D5FC}"/>
    <dgm:cxn modelId="{699AEF48-F589-4367-ACF9-314F5E5A46EC}" type="presOf" srcId="{888059FF-444F-43DA-A847-D762582A0EB9}" destId="{0E97BE89-EEBD-4AA0-948A-23B1EBE37A48}" srcOrd="0" destOrd="0" presId="urn:microsoft.com/office/officeart/2005/8/layout/process1"/>
    <dgm:cxn modelId="{5A0E796E-4F15-4636-A4D5-92FE588A19BF}" srcId="{67D5C09E-4A00-4F14-874A-65C9730E4CA6}" destId="{888059FF-444F-43DA-A847-D762582A0EB9}" srcOrd="1" destOrd="0" parTransId="{2DC42959-60BE-4ED2-9BE4-FB03482D641D}" sibTransId="{BD03A22C-8197-4E75-BCF9-90281DB4DDBA}"/>
    <dgm:cxn modelId="{72779E6F-82FB-4E1A-AEBC-8A221B7D45C8}" type="presOf" srcId="{A7C3C79D-D081-4B15-AD72-2DA1962101C6}" destId="{5CBD0FD4-D529-4650-84D8-C166090E93D7}" srcOrd="0" destOrd="0" presId="urn:microsoft.com/office/officeart/2005/8/layout/process1"/>
    <dgm:cxn modelId="{47FF299C-5EFD-4BAF-8F48-BE54DBAC858E}" type="presOf" srcId="{BD03A22C-8197-4E75-BCF9-90281DB4DDBA}" destId="{897BFB6F-E1F3-4197-A8B2-9A263232144E}" srcOrd="0" destOrd="0" presId="urn:microsoft.com/office/officeart/2005/8/layout/process1"/>
    <dgm:cxn modelId="{7E30F5E0-BE08-4042-9C55-FA6079CE317D}" type="presOf" srcId="{67D5C09E-4A00-4F14-874A-65C9730E4CA6}" destId="{517E9E9B-F4E6-4CE3-B4B9-229FA6C4FB5A}" srcOrd="0" destOrd="0" presId="urn:microsoft.com/office/officeart/2005/8/layout/process1"/>
    <dgm:cxn modelId="{2D1374E1-293F-444C-BA68-3D7DFF6A7C54}" type="presOf" srcId="{5573F2FC-FA62-4AC4-9896-7DC215E0E385}" destId="{4B789543-AA15-4214-AA53-8AE82BB3860E}" srcOrd="1" destOrd="0" presId="urn:microsoft.com/office/officeart/2005/8/layout/process1"/>
    <dgm:cxn modelId="{F66EBFED-2FEF-4E83-BBCA-EC8113DC81C4}" type="presOf" srcId="{96CA8CB5-A3EB-4990-9904-87CC3601A2F6}" destId="{8AD6E362-81E0-4B06-80C1-862E7329EB87}" srcOrd="0" destOrd="0" presId="urn:microsoft.com/office/officeart/2005/8/layout/process1"/>
    <dgm:cxn modelId="{2D6A1181-09E2-4AEC-B512-DF7E20B7D433}" type="presParOf" srcId="{517E9E9B-F4E6-4CE3-B4B9-229FA6C4FB5A}" destId="{5CBD0FD4-D529-4650-84D8-C166090E93D7}" srcOrd="0" destOrd="0" presId="urn:microsoft.com/office/officeart/2005/8/layout/process1"/>
    <dgm:cxn modelId="{9AA44F1A-92A3-4411-9E58-2F23134A7EE8}" type="presParOf" srcId="{517E9E9B-F4E6-4CE3-B4B9-229FA6C4FB5A}" destId="{FF8B805A-0FD2-4CC0-AA50-32E1D44610A4}" srcOrd="1" destOrd="0" presId="urn:microsoft.com/office/officeart/2005/8/layout/process1"/>
    <dgm:cxn modelId="{9B171DF8-4317-4AF0-B12C-70375F426A41}" type="presParOf" srcId="{FF8B805A-0FD2-4CC0-AA50-32E1D44610A4}" destId="{4B789543-AA15-4214-AA53-8AE82BB3860E}" srcOrd="0" destOrd="0" presId="urn:microsoft.com/office/officeart/2005/8/layout/process1"/>
    <dgm:cxn modelId="{9747F383-29E0-4B06-A6B0-1D4F3D44EEE1}" type="presParOf" srcId="{517E9E9B-F4E6-4CE3-B4B9-229FA6C4FB5A}" destId="{0E97BE89-EEBD-4AA0-948A-23B1EBE37A48}" srcOrd="2" destOrd="0" presId="urn:microsoft.com/office/officeart/2005/8/layout/process1"/>
    <dgm:cxn modelId="{A46F7DD5-E081-49C9-8A61-F8F55751AAC9}" type="presParOf" srcId="{517E9E9B-F4E6-4CE3-B4B9-229FA6C4FB5A}" destId="{897BFB6F-E1F3-4197-A8B2-9A263232144E}" srcOrd="3" destOrd="0" presId="urn:microsoft.com/office/officeart/2005/8/layout/process1"/>
    <dgm:cxn modelId="{7F922289-B0CE-48CB-B9DB-F07F30A6CCF4}" type="presParOf" srcId="{897BFB6F-E1F3-4197-A8B2-9A263232144E}" destId="{B811292A-C68B-4033-8CD1-7C009D714F0F}" srcOrd="0" destOrd="0" presId="urn:microsoft.com/office/officeart/2005/8/layout/process1"/>
    <dgm:cxn modelId="{F8FD786F-3C35-455C-8659-6838E3AD1161}" type="presParOf" srcId="{517E9E9B-F4E6-4CE3-B4B9-229FA6C4FB5A}" destId="{8AD6E362-81E0-4B06-80C1-862E7329E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D0FD4-D529-4650-84D8-C166090E93D7}">
      <dsp:nvSpPr>
        <dsp:cNvPr id="0" name=""/>
        <dsp:cNvSpPr/>
      </dsp:nvSpPr>
      <dsp:spPr>
        <a:xfrm>
          <a:off x="7678" y="0"/>
          <a:ext cx="2294942" cy="1113691"/>
        </a:xfrm>
        <a:prstGeom prst="roundRect">
          <a:avLst>
            <a:gd name="adj" fmla="val 10000"/>
          </a:avLst>
        </a:prstGeom>
        <a:gradFill rotWithShape="0">
          <a:gsLst>
            <a:gs pos="800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67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收录体系</a:t>
          </a:r>
        </a:p>
      </dsp:txBody>
      <dsp:txXfrm>
        <a:off x="40297" y="32619"/>
        <a:ext cx="2229704" cy="1048453"/>
      </dsp:txXfrm>
    </dsp:sp>
    <dsp:sp modelId="{FF8B805A-0FD2-4CC0-AA50-32E1D44610A4}">
      <dsp:nvSpPr>
        <dsp:cNvPr id="0" name=""/>
        <dsp:cNvSpPr/>
      </dsp:nvSpPr>
      <dsp:spPr>
        <a:xfrm>
          <a:off x="2532114" y="272272"/>
          <a:ext cx="486527" cy="569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32114" y="386101"/>
        <a:ext cx="340569" cy="341487"/>
      </dsp:txXfrm>
    </dsp:sp>
    <dsp:sp modelId="{0E97BE89-EEBD-4AA0-948A-23B1EBE37A48}">
      <dsp:nvSpPr>
        <dsp:cNvPr id="0" name=""/>
        <dsp:cNvSpPr/>
      </dsp:nvSpPr>
      <dsp:spPr>
        <a:xfrm>
          <a:off x="3220597" y="0"/>
          <a:ext cx="2294942" cy="111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对应学科</a:t>
          </a:r>
        </a:p>
      </dsp:txBody>
      <dsp:txXfrm>
        <a:off x="3253216" y="32619"/>
        <a:ext cx="2229704" cy="1048453"/>
      </dsp:txXfrm>
    </dsp:sp>
    <dsp:sp modelId="{897BFB6F-E1F3-4197-A8B2-9A263232144E}">
      <dsp:nvSpPr>
        <dsp:cNvPr id="0" name=""/>
        <dsp:cNvSpPr/>
      </dsp:nvSpPr>
      <dsp:spPr>
        <a:xfrm>
          <a:off x="5746953" y="272272"/>
          <a:ext cx="490597" cy="569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46953" y="386101"/>
        <a:ext cx="343418" cy="341487"/>
      </dsp:txXfrm>
    </dsp:sp>
    <dsp:sp modelId="{8AD6E362-81E0-4B06-80C1-862E7329EB87}">
      <dsp:nvSpPr>
        <dsp:cNvPr id="0" name=""/>
        <dsp:cNvSpPr/>
      </dsp:nvSpPr>
      <dsp:spPr>
        <a:xfrm>
          <a:off x="6441194" y="0"/>
          <a:ext cx="2294942" cy="111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核心期刊</a:t>
          </a:r>
        </a:p>
      </dsp:txBody>
      <dsp:txXfrm>
        <a:off x="6473813" y="32619"/>
        <a:ext cx="2229704" cy="1048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03F36-9AB4-4098-97E7-0DF6C5821A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E2AFA-C8F0-4A2D-A5E1-8FDFD90729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E2AFA-C8F0-4A2D-A5E1-8FDFD90729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2014年通过与中国科学院、西安电子科技大学展开深入合作，推出筹备了2年的新产品 “SpiScholar学术资源在线”。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是集期刊评价信息、期刊主题分析、论文检索及全文获取于一体的创新服务平台。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583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614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25171" cy="571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0" y="6346825"/>
            <a:ext cx="2350680" cy="2268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06346" y="2789465"/>
            <a:ext cx="2158794" cy="2158794"/>
          </a:xfrm>
          <a:custGeom>
            <a:avLst/>
            <a:gdLst>
              <a:gd name="connsiteX0" fmla="*/ 1079397 w 2158794"/>
              <a:gd name="connsiteY0" fmla="*/ 0 h 2158794"/>
              <a:gd name="connsiteX1" fmla="*/ 2158794 w 2158794"/>
              <a:gd name="connsiteY1" fmla="*/ 1079397 h 2158794"/>
              <a:gd name="connsiteX2" fmla="*/ 1079397 w 2158794"/>
              <a:gd name="connsiteY2" fmla="*/ 2158794 h 2158794"/>
              <a:gd name="connsiteX3" fmla="*/ 0 w 2158794"/>
              <a:gd name="connsiteY3" fmla="*/ 1079397 h 2158794"/>
              <a:gd name="connsiteX4" fmla="*/ 1079397 w 2158794"/>
              <a:gd name="connsiteY4" fmla="*/ 0 h 21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794" h="2158794">
                <a:moveTo>
                  <a:pt x="1079397" y="0"/>
                </a:moveTo>
                <a:cubicBezTo>
                  <a:pt x="1675532" y="0"/>
                  <a:pt x="2158794" y="483262"/>
                  <a:pt x="2158794" y="1079397"/>
                </a:cubicBezTo>
                <a:cubicBezTo>
                  <a:pt x="2158794" y="1675532"/>
                  <a:pt x="1675532" y="2158794"/>
                  <a:pt x="1079397" y="2158794"/>
                </a:cubicBezTo>
                <a:cubicBezTo>
                  <a:pt x="483262" y="2158794"/>
                  <a:pt x="0" y="1675532"/>
                  <a:pt x="0" y="1079397"/>
                </a:cubicBezTo>
                <a:cubicBezTo>
                  <a:pt x="0" y="483262"/>
                  <a:pt x="483262" y="0"/>
                  <a:pt x="1079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55688" y="1761009"/>
            <a:ext cx="2222070" cy="3775266"/>
          </a:xfrm>
          <a:custGeom>
            <a:avLst/>
            <a:gdLst>
              <a:gd name="connsiteX0" fmla="*/ 0 w 2222070"/>
              <a:gd name="connsiteY0" fmla="*/ 0 h 3775266"/>
              <a:gd name="connsiteX1" fmla="*/ 2222070 w 2222070"/>
              <a:gd name="connsiteY1" fmla="*/ 0 h 3775266"/>
              <a:gd name="connsiteX2" fmla="*/ 2222070 w 2222070"/>
              <a:gd name="connsiteY2" fmla="*/ 3775266 h 3775266"/>
              <a:gd name="connsiteX3" fmla="*/ 0 w 2222070"/>
              <a:gd name="connsiteY3" fmla="*/ 3775266 h 377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3775266">
                <a:moveTo>
                  <a:pt x="0" y="0"/>
                </a:moveTo>
                <a:lnTo>
                  <a:pt x="2222070" y="0"/>
                </a:lnTo>
                <a:lnTo>
                  <a:pt x="2222070" y="3775266"/>
                </a:lnTo>
                <a:lnTo>
                  <a:pt x="0" y="37752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6294725" y="1761009"/>
            <a:ext cx="2222070" cy="3775266"/>
          </a:xfrm>
          <a:custGeom>
            <a:avLst/>
            <a:gdLst>
              <a:gd name="connsiteX0" fmla="*/ 0 w 2222070"/>
              <a:gd name="connsiteY0" fmla="*/ 0 h 3775266"/>
              <a:gd name="connsiteX1" fmla="*/ 2222070 w 2222070"/>
              <a:gd name="connsiteY1" fmla="*/ 0 h 3775266"/>
              <a:gd name="connsiteX2" fmla="*/ 2222070 w 2222070"/>
              <a:gd name="connsiteY2" fmla="*/ 3775266 h 3775266"/>
              <a:gd name="connsiteX3" fmla="*/ 0 w 2222070"/>
              <a:gd name="connsiteY3" fmla="*/ 3775266 h 377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3775266">
                <a:moveTo>
                  <a:pt x="0" y="0"/>
                </a:moveTo>
                <a:lnTo>
                  <a:pt x="2222070" y="0"/>
                </a:lnTo>
                <a:lnTo>
                  <a:pt x="2222070" y="3775266"/>
                </a:lnTo>
                <a:lnTo>
                  <a:pt x="0" y="37752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055688" y="1711134"/>
            <a:ext cx="2222070" cy="2222070"/>
          </a:xfrm>
          <a:custGeom>
            <a:avLst/>
            <a:gdLst>
              <a:gd name="connsiteX0" fmla="*/ 0 w 2222070"/>
              <a:gd name="connsiteY0" fmla="*/ 0 h 2222070"/>
              <a:gd name="connsiteX1" fmla="*/ 2222070 w 2222070"/>
              <a:gd name="connsiteY1" fmla="*/ 0 h 2222070"/>
              <a:gd name="connsiteX2" fmla="*/ 2222070 w 2222070"/>
              <a:gd name="connsiteY2" fmla="*/ 2222070 h 2222070"/>
              <a:gd name="connsiteX3" fmla="*/ 0 w 2222070"/>
              <a:gd name="connsiteY3" fmla="*/ 2222070 h 22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2222070">
                <a:moveTo>
                  <a:pt x="0" y="0"/>
                </a:moveTo>
                <a:lnTo>
                  <a:pt x="2222070" y="0"/>
                </a:lnTo>
                <a:lnTo>
                  <a:pt x="2222070" y="2222070"/>
                </a:lnTo>
                <a:lnTo>
                  <a:pt x="0" y="2222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675207" y="1711134"/>
            <a:ext cx="2222070" cy="2222070"/>
          </a:xfrm>
          <a:custGeom>
            <a:avLst/>
            <a:gdLst>
              <a:gd name="connsiteX0" fmla="*/ 0 w 2222070"/>
              <a:gd name="connsiteY0" fmla="*/ 0 h 2222070"/>
              <a:gd name="connsiteX1" fmla="*/ 2222070 w 2222070"/>
              <a:gd name="connsiteY1" fmla="*/ 0 h 2222070"/>
              <a:gd name="connsiteX2" fmla="*/ 2222070 w 2222070"/>
              <a:gd name="connsiteY2" fmla="*/ 2222070 h 2222070"/>
              <a:gd name="connsiteX3" fmla="*/ 0 w 2222070"/>
              <a:gd name="connsiteY3" fmla="*/ 2222070 h 22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2222070">
                <a:moveTo>
                  <a:pt x="0" y="0"/>
                </a:moveTo>
                <a:lnTo>
                  <a:pt x="2222070" y="0"/>
                </a:lnTo>
                <a:lnTo>
                  <a:pt x="2222070" y="2222070"/>
                </a:lnTo>
                <a:lnTo>
                  <a:pt x="0" y="2222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94725" y="1711134"/>
            <a:ext cx="2222070" cy="2222070"/>
          </a:xfrm>
          <a:custGeom>
            <a:avLst/>
            <a:gdLst>
              <a:gd name="connsiteX0" fmla="*/ 0 w 2222070"/>
              <a:gd name="connsiteY0" fmla="*/ 0 h 2222070"/>
              <a:gd name="connsiteX1" fmla="*/ 2222070 w 2222070"/>
              <a:gd name="connsiteY1" fmla="*/ 0 h 2222070"/>
              <a:gd name="connsiteX2" fmla="*/ 2222070 w 2222070"/>
              <a:gd name="connsiteY2" fmla="*/ 2222070 h 2222070"/>
              <a:gd name="connsiteX3" fmla="*/ 0 w 2222070"/>
              <a:gd name="connsiteY3" fmla="*/ 2222070 h 22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2222070">
                <a:moveTo>
                  <a:pt x="0" y="0"/>
                </a:moveTo>
                <a:lnTo>
                  <a:pt x="2222070" y="0"/>
                </a:lnTo>
                <a:lnTo>
                  <a:pt x="2222070" y="2222070"/>
                </a:lnTo>
                <a:lnTo>
                  <a:pt x="0" y="2222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914243" y="1711134"/>
            <a:ext cx="2222070" cy="2222070"/>
          </a:xfrm>
          <a:custGeom>
            <a:avLst/>
            <a:gdLst>
              <a:gd name="connsiteX0" fmla="*/ 0 w 2222070"/>
              <a:gd name="connsiteY0" fmla="*/ 0 h 2222070"/>
              <a:gd name="connsiteX1" fmla="*/ 2222070 w 2222070"/>
              <a:gd name="connsiteY1" fmla="*/ 0 h 2222070"/>
              <a:gd name="connsiteX2" fmla="*/ 2222070 w 2222070"/>
              <a:gd name="connsiteY2" fmla="*/ 2222070 h 2222070"/>
              <a:gd name="connsiteX3" fmla="*/ 0 w 2222070"/>
              <a:gd name="connsiteY3" fmla="*/ 2222070 h 22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070" h="2222070">
                <a:moveTo>
                  <a:pt x="0" y="0"/>
                </a:moveTo>
                <a:lnTo>
                  <a:pt x="2222070" y="0"/>
                </a:lnTo>
                <a:lnTo>
                  <a:pt x="2222070" y="2222070"/>
                </a:lnTo>
                <a:lnTo>
                  <a:pt x="0" y="2222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1843840" y="2206182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5116811" y="2206182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5"/>
          </p:nvPr>
        </p:nvSpPr>
        <p:spPr>
          <a:xfrm>
            <a:off x="8389783" y="2206182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131443" y="2438401"/>
            <a:ext cx="840360" cy="840358"/>
          </a:xfrm>
          <a:custGeom>
            <a:avLst/>
            <a:gdLst>
              <a:gd name="connsiteX0" fmla="*/ 420180 w 840360"/>
              <a:gd name="connsiteY0" fmla="*/ 0 h 840358"/>
              <a:gd name="connsiteX1" fmla="*/ 840360 w 840360"/>
              <a:gd name="connsiteY1" fmla="*/ 420179 h 840358"/>
              <a:gd name="connsiteX2" fmla="*/ 420180 w 840360"/>
              <a:gd name="connsiteY2" fmla="*/ 840358 h 840358"/>
              <a:gd name="connsiteX3" fmla="*/ 0 w 840360"/>
              <a:gd name="connsiteY3" fmla="*/ 420179 h 840358"/>
              <a:gd name="connsiteX4" fmla="*/ 420180 w 840360"/>
              <a:gd name="connsiteY4" fmla="*/ 0 h 84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360" h="840358">
                <a:moveTo>
                  <a:pt x="420180" y="0"/>
                </a:moveTo>
                <a:cubicBezTo>
                  <a:pt x="652239" y="0"/>
                  <a:pt x="840360" y="188121"/>
                  <a:pt x="840360" y="420179"/>
                </a:cubicBezTo>
                <a:cubicBezTo>
                  <a:pt x="840360" y="652237"/>
                  <a:pt x="652239" y="840358"/>
                  <a:pt x="420180" y="840358"/>
                </a:cubicBezTo>
                <a:cubicBezTo>
                  <a:pt x="188121" y="840358"/>
                  <a:pt x="0" y="652237"/>
                  <a:pt x="0" y="420179"/>
                </a:cubicBezTo>
                <a:cubicBezTo>
                  <a:pt x="0" y="188121"/>
                  <a:pt x="188121" y="0"/>
                  <a:pt x="4201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334031" y="2096610"/>
            <a:ext cx="1523940" cy="1523938"/>
          </a:xfrm>
          <a:custGeom>
            <a:avLst/>
            <a:gdLst>
              <a:gd name="connsiteX0" fmla="*/ 761970 w 1523940"/>
              <a:gd name="connsiteY0" fmla="*/ 0 h 1523938"/>
              <a:gd name="connsiteX1" fmla="*/ 1523940 w 1523940"/>
              <a:gd name="connsiteY1" fmla="*/ 761969 h 1523938"/>
              <a:gd name="connsiteX2" fmla="*/ 761970 w 1523940"/>
              <a:gd name="connsiteY2" fmla="*/ 1523938 h 1523938"/>
              <a:gd name="connsiteX3" fmla="*/ 0 w 1523940"/>
              <a:gd name="connsiteY3" fmla="*/ 761969 h 1523938"/>
              <a:gd name="connsiteX4" fmla="*/ 761970 w 1523940"/>
              <a:gd name="connsiteY4" fmla="*/ 0 h 15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40" h="1523938">
                <a:moveTo>
                  <a:pt x="761970" y="0"/>
                </a:moveTo>
                <a:cubicBezTo>
                  <a:pt x="1182794" y="0"/>
                  <a:pt x="1523940" y="341145"/>
                  <a:pt x="1523940" y="761969"/>
                </a:cubicBezTo>
                <a:cubicBezTo>
                  <a:pt x="1523940" y="1182793"/>
                  <a:pt x="1182794" y="1523938"/>
                  <a:pt x="761970" y="1523938"/>
                </a:cubicBezTo>
                <a:cubicBezTo>
                  <a:pt x="341146" y="1523938"/>
                  <a:pt x="0" y="1182793"/>
                  <a:pt x="0" y="761969"/>
                </a:cubicBezTo>
                <a:cubicBezTo>
                  <a:pt x="0" y="341145"/>
                  <a:pt x="341146" y="0"/>
                  <a:pt x="761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9220200" y="2438401"/>
            <a:ext cx="840360" cy="840358"/>
          </a:xfrm>
          <a:custGeom>
            <a:avLst/>
            <a:gdLst>
              <a:gd name="connsiteX0" fmla="*/ 420180 w 840360"/>
              <a:gd name="connsiteY0" fmla="*/ 0 h 840358"/>
              <a:gd name="connsiteX1" fmla="*/ 840360 w 840360"/>
              <a:gd name="connsiteY1" fmla="*/ 420179 h 840358"/>
              <a:gd name="connsiteX2" fmla="*/ 420180 w 840360"/>
              <a:gd name="connsiteY2" fmla="*/ 840358 h 840358"/>
              <a:gd name="connsiteX3" fmla="*/ 0 w 840360"/>
              <a:gd name="connsiteY3" fmla="*/ 420179 h 840358"/>
              <a:gd name="connsiteX4" fmla="*/ 420180 w 840360"/>
              <a:gd name="connsiteY4" fmla="*/ 0 h 84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360" h="840358">
                <a:moveTo>
                  <a:pt x="420180" y="0"/>
                </a:moveTo>
                <a:cubicBezTo>
                  <a:pt x="652239" y="0"/>
                  <a:pt x="840360" y="188121"/>
                  <a:pt x="840360" y="420179"/>
                </a:cubicBezTo>
                <a:cubicBezTo>
                  <a:pt x="840360" y="652237"/>
                  <a:pt x="652239" y="840358"/>
                  <a:pt x="420180" y="840358"/>
                </a:cubicBezTo>
                <a:cubicBezTo>
                  <a:pt x="188121" y="840358"/>
                  <a:pt x="0" y="652237"/>
                  <a:pt x="0" y="420179"/>
                </a:cubicBezTo>
                <a:cubicBezTo>
                  <a:pt x="0" y="188121"/>
                  <a:pt x="188121" y="0"/>
                  <a:pt x="4201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0F21D6CE-2CAE-405F-8A95-1E7C950E7D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800FA27-46BA-48E6-81DD-B0C36AC82C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99600" y="6492875"/>
            <a:ext cx="39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8795048-91B6-49DA-A9A5-3C4B5CC254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1" y="-1"/>
            <a:ext cx="5041900" cy="5821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0" y="6346825"/>
            <a:ext cx="2350680" cy="2268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33171" y="247650"/>
            <a:ext cx="3193901" cy="2049415"/>
            <a:chOff x="333171" y="247650"/>
            <a:chExt cx="3193901" cy="2049415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333171" y="247650"/>
              <a:ext cx="3193901" cy="2049415"/>
              <a:chOff x="1745241" y="2201394"/>
              <a:chExt cx="5017993" cy="3219871"/>
            </a:xfrm>
          </p:grpSpPr>
          <p:sp>
            <p:nvSpPr>
              <p:cNvPr id="8" name="矩形 7"/>
              <p:cNvSpPr/>
              <p:nvPr/>
            </p:nvSpPr>
            <p:spPr>
              <a:xfrm rot="1451767">
                <a:off x="2638553" y="3238839"/>
                <a:ext cx="4124681" cy="2182426"/>
              </a:xfrm>
              <a:prstGeom prst="rect">
                <a:avLst/>
              </a:prstGeom>
              <a:gradFill flip="none" rotWithShape="1">
                <a:gsLst>
                  <a:gs pos="54000">
                    <a:schemeClr val="bg1">
                      <a:lumMod val="65000"/>
                      <a:lumOff val="35000"/>
                      <a:alpha val="0"/>
                    </a:schemeClr>
                  </a:gs>
                  <a:gs pos="0">
                    <a:schemeClr val="accent1">
                      <a:alpha val="54000"/>
                      <a:lumMod val="65000"/>
                      <a:lumOff val="3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六边形 8"/>
              <p:cNvSpPr/>
              <p:nvPr/>
            </p:nvSpPr>
            <p:spPr>
              <a:xfrm rot="5400000">
                <a:off x="1593877" y="2352758"/>
                <a:ext cx="2194773" cy="1892046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 userDrawn="1"/>
          </p:nvSpPr>
          <p:spPr>
            <a:xfrm>
              <a:off x="519582" y="479501"/>
              <a:ext cx="8314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5934-DBEF-4138-8D30-452AD221FE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14C5-B6AB-483D-BDFC-E33E850BC6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5934-DBEF-4138-8D30-452AD221FE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14C5-B6AB-483D-BDFC-E33E850BC6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5540" y="-350827"/>
            <a:ext cx="4375336" cy="5076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0" y="6346825"/>
            <a:ext cx="2350680" cy="2268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223879" y="2252835"/>
            <a:ext cx="4877950" cy="3124384"/>
          </a:xfrm>
          <a:custGeom>
            <a:avLst/>
            <a:gdLst>
              <a:gd name="connsiteX0" fmla="*/ 0 w 4877950"/>
              <a:gd name="connsiteY0" fmla="*/ 0 h 3124384"/>
              <a:gd name="connsiteX1" fmla="*/ 4877950 w 4877950"/>
              <a:gd name="connsiteY1" fmla="*/ 0 h 3124384"/>
              <a:gd name="connsiteX2" fmla="*/ 4877950 w 4877950"/>
              <a:gd name="connsiteY2" fmla="*/ 3124384 h 3124384"/>
              <a:gd name="connsiteX3" fmla="*/ 0 w 4877950"/>
              <a:gd name="connsiteY3" fmla="*/ 3124384 h 31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50" h="3124384">
                <a:moveTo>
                  <a:pt x="0" y="0"/>
                </a:moveTo>
                <a:lnTo>
                  <a:pt x="4877950" y="0"/>
                </a:lnTo>
                <a:lnTo>
                  <a:pt x="4877950" y="3124384"/>
                </a:lnTo>
                <a:lnTo>
                  <a:pt x="0" y="31243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735138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55688" y="1986627"/>
            <a:ext cx="5011284" cy="3821373"/>
          </a:xfrm>
          <a:custGeom>
            <a:avLst/>
            <a:gdLst>
              <a:gd name="connsiteX0" fmla="*/ 0 w 5011284"/>
              <a:gd name="connsiteY0" fmla="*/ 0 h 3821373"/>
              <a:gd name="connsiteX1" fmla="*/ 5011284 w 5011284"/>
              <a:gd name="connsiteY1" fmla="*/ 0 h 3821373"/>
              <a:gd name="connsiteX2" fmla="*/ 5011284 w 5011284"/>
              <a:gd name="connsiteY2" fmla="*/ 3821373 h 3821373"/>
              <a:gd name="connsiteX3" fmla="*/ 0 w 5011284"/>
              <a:gd name="connsiteY3" fmla="*/ 3821373 h 382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1284" h="3821373">
                <a:moveTo>
                  <a:pt x="0" y="0"/>
                </a:moveTo>
                <a:lnTo>
                  <a:pt x="5011284" y="0"/>
                </a:lnTo>
                <a:lnTo>
                  <a:pt x="5011284" y="3821373"/>
                </a:lnTo>
                <a:lnTo>
                  <a:pt x="0" y="3821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片占位符 26"/>
          <p:cNvSpPr>
            <a:spLocks noGrp="1"/>
          </p:cNvSpPr>
          <p:nvPr>
            <p:ph type="pic" sz="quarter" idx="10"/>
          </p:nvPr>
        </p:nvSpPr>
        <p:spPr>
          <a:xfrm>
            <a:off x="10731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1"/>
          </p:nvPr>
        </p:nvSpPr>
        <p:spPr>
          <a:xfrm>
            <a:off x="37274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2"/>
          </p:nvPr>
        </p:nvSpPr>
        <p:spPr>
          <a:xfrm>
            <a:off x="63817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3"/>
          </p:nvPr>
        </p:nvSpPr>
        <p:spPr>
          <a:xfrm>
            <a:off x="9036050" y="2185196"/>
            <a:ext cx="2082800" cy="1795518"/>
          </a:xfrm>
          <a:custGeom>
            <a:avLst/>
            <a:gdLst>
              <a:gd name="connsiteX0" fmla="*/ 448880 w 2082800"/>
              <a:gd name="connsiteY0" fmla="*/ 0 h 1795518"/>
              <a:gd name="connsiteX1" fmla="*/ 1633921 w 2082800"/>
              <a:gd name="connsiteY1" fmla="*/ 0 h 1795518"/>
              <a:gd name="connsiteX2" fmla="*/ 2082800 w 2082800"/>
              <a:gd name="connsiteY2" fmla="*/ 897759 h 1795518"/>
              <a:gd name="connsiteX3" fmla="*/ 1633921 w 2082800"/>
              <a:gd name="connsiteY3" fmla="*/ 1795518 h 1795518"/>
              <a:gd name="connsiteX4" fmla="*/ 448880 w 2082800"/>
              <a:gd name="connsiteY4" fmla="*/ 1795518 h 1795518"/>
              <a:gd name="connsiteX5" fmla="*/ 0 w 2082800"/>
              <a:gd name="connsiteY5" fmla="*/ 897759 h 179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795518">
                <a:moveTo>
                  <a:pt x="448880" y="0"/>
                </a:moveTo>
                <a:lnTo>
                  <a:pt x="1633921" y="0"/>
                </a:lnTo>
                <a:lnTo>
                  <a:pt x="2082800" y="897759"/>
                </a:lnTo>
                <a:lnTo>
                  <a:pt x="1633921" y="1795518"/>
                </a:lnTo>
                <a:lnTo>
                  <a:pt x="448880" y="1795518"/>
                </a:lnTo>
                <a:lnTo>
                  <a:pt x="0" y="897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2.png"/><Relationship Id="rId23" Type="http://schemas.openxmlformats.org/officeDocument/2006/relationships/image" Target="../media/image5.pn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>
            <a:fillRect/>
          </a:stretch>
        </p:blipFill>
        <p:spPr>
          <a:xfrm flipH="1">
            <a:off x="0" y="0"/>
            <a:ext cx="1524000" cy="13491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0" y="6346825"/>
            <a:ext cx="2350680" cy="22682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oleObject" Target="../embeddings/Workbook2.xls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tags" Target="../tags/tag7.xml"/><Relationship Id="rId7" Type="http://schemas.openxmlformats.org/officeDocument/2006/relationships/image" Target="../media/image37.jpeg"/><Relationship Id="rId6" Type="http://schemas.openxmlformats.org/officeDocument/2006/relationships/tags" Target="../tags/tag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tags" Target="../tags/tag5.xml"/><Relationship Id="rId2" Type="http://schemas.openxmlformats.org/officeDocument/2006/relationships/image" Target="../media/image33.jpe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jpeg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4.jpeg"/><Relationship Id="rId3" Type="http://schemas.openxmlformats.org/officeDocument/2006/relationships/tags" Target="../tags/tag9.xml"/><Relationship Id="rId2" Type="http://schemas.openxmlformats.org/officeDocument/2006/relationships/image" Target="../media/image7.jpeg"/><Relationship Id="rId1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8.jpeg"/><Relationship Id="rId2" Type="http://schemas.openxmlformats.org/officeDocument/2006/relationships/tags" Target="../tags/tag10.xml"/><Relationship Id="rId1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oleObject" Target="../embeddings/Workbook1.xls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15895" y="1027430"/>
            <a:ext cx="9530080" cy="178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了解核心期刊，获取优质资源</a:t>
            </a:r>
            <a:endParaRPr lang="zh-CN" altLang="en-US" sz="4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lnSpc>
                <a:spcPct val="120000"/>
              </a:lnSpc>
            </a:pPr>
            <a:endParaRPr lang="zh-CN" altLang="en-US" sz="4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3452495" y="1894205"/>
            <a:ext cx="8921115" cy="1677670"/>
          </a:xfrm>
          <a:prstGeom prst="rect">
            <a:avLst/>
          </a:prstGeom>
          <a:noFill/>
          <a:effectLst>
            <a:outerShdw blurRad="228600" dist="50800" dir="5400000" sx="103000" sy="103000" algn="ctr" rotWithShape="0">
              <a:srgbClr val="000000"/>
            </a:outerShdw>
          </a:effectLst>
        </p:spPr>
        <p:txBody>
          <a:bodyPr anchor="ctr"/>
          <a:lstStyle>
            <a:lvl1pPr marL="274320" indent="-255905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5905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415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700" cap="none" spc="-11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    </a:t>
            </a:r>
            <a:r>
              <a:rPr kumimoji="0" lang="en-US" altLang="zh-CN" sz="2800" b="1" i="0" u="none" strike="noStrike" kern="700" cap="none" spc="-11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—— SpiScholar</a:t>
            </a:r>
            <a:r>
              <a:rPr kumimoji="0" lang="zh-CN" altLang="en-US" sz="2800" b="1" i="0" u="none" strike="noStrike" kern="700" cap="none" spc="-11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学术资源在线</a:t>
            </a:r>
            <a:endParaRPr kumimoji="0" lang="zh-CN" altLang="en-US" sz="2800" b="1" i="0" u="none" strike="noStrike" kern="700" cap="none" spc="-11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19390" y="3801745"/>
            <a:ext cx="2188845" cy="35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主讲人：洪长翔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bldLvl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728"/>
            <a:ext cx="12192000" cy="27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 220"/>
          <p:cNvSpPr/>
          <p:nvPr/>
        </p:nvSpPr>
        <p:spPr>
          <a:xfrm>
            <a:off x="-15240" y="2324735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多种文献类型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 220"/>
          <p:cNvSpPr/>
          <p:nvPr/>
        </p:nvSpPr>
        <p:spPr>
          <a:xfrm>
            <a:off x="-15240" y="1494155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广泛的文献来源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 220"/>
          <p:cNvSpPr/>
          <p:nvPr/>
        </p:nvSpPr>
        <p:spPr>
          <a:xfrm>
            <a:off x="0" y="3119500"/>
            <a:ext cx="2400935" cy="542291"/>
          </a:xfrm>
          <a:prstGeom prst="homePlate">
            <a:avLst/>
          </a:prstGeom>
          <a:solidFill>
            <a:srgbClr val="FFC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多种语言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4276091" y="1865731"/>
            <a:ext cx="690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俄语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55"/>
          <p:cNvSpPr txBox="1"/>
          <p:nvPr/>
        </p:nvSpPr>
        <p:spPr>
          <a:xfrm>
            <a:off x="4310242" y="3458755"/>
            <a:ext cx="690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日语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 txBox="1"/>
          <p:nvPr/>
        </p:nvSpPr>
        <p:spPr>
          <a:xfrm>
            <a:off x="8907306" y="3458755"/>
            <a:ext cx="69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韩语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8907463" y="1865731"/>
            <a:ext cx="690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法语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3394469" y="3545257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Donut 51"/>
          <p:cNvSpPr/>
          <p:nvPr/>
        </p:nvSpPr>
        <p:spPr>
          <a:xfrm>
            <a:off x="3153455" y="3329331"/>
            <a:ext cx="720000" cy="720000"/>
          </a:xfrm>
          <a:prstGeom prst="donut">
            <a:avLst>
              <a:gd name="adj" fmla="val 680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3153455" y="1736307"/>
            <a:ext cx="720000" cy="720000"/>
            <a:chOff x="0" y="0"/>
            <a:chExt cx="919063" cy="919397"/>
          </a:xfrm>
        </p:grpSpPr>
        <p:sp>
          <p:nvSpPr>
            <p:cNvPr id="31" name="椭圆 8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>
            <a:xfrm>
              <a:off x="205042" y="292776"/>
              <a:ext cx="544580" cy="331854"/>
            </a:xfrm>
            <a:custGeom>
              <a:avLst/>
              <a:gdLst>
                <a:gd name="txL" fmla="*/ 0 w 363"/>
                <a:gd name="txT" fmla="*/ 0 h 221"/>
                <a:gd name="txR" fmla="*/ 363 w 363"/>
                <a:gd name="txB" fmla="*/ 221 h 2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33" name="Donut 44"/>
          <p:cNvSpPr/>
          <p:nvPr/>
        </p:nvSpPr>
        <p:spPr>
          <a:xfrm>
            <a:off x="7873048" y="1736307"/>
            <a:ext cx="720000" cy="720000"/>
          </a:xfrm>
          <a:prstGeom prst="donut">
            <a:avLst>
              <a:gd name="adj" fmla="val 6804"/>
            </a:avLst>
          </a:prstGeom>
          <a:solidFill>
            <a:schemeClr val="accent6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8084673" y="1940047"/>
            <a:ext cx="296751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25"/>
          <p:cNvGrpSpPr/>
          <p:nvPr/>
        </p:nvGrpSpPr>
        <p:grpSpPr>
          <a:xfrm>
            <a:off x="7873048" y="3329331"/>
            <a:ext cx="720000" cy="720000"/>
            <a:chOff x="0" y="0"/>
            <a:chExt cx="919063" cy="919397"/>
          </a:xfrm>
        </p:grpSpPr>
        <p:sp>
          <p:nvSpPr>
            <p:cNvPr id="36" name="椭圆 26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>
            <a:xfrm>
              <a:off x="212246" y="210141"/>
              <a:ext cx="489080" cy="499117"/>
            </a:xfrm>
            <a:custGeom>
              <a:avLst/>
              <a:gdLst>
                <a:gd name="txL" fmla="*/ 0 w 1470"/>
                <a:gd name="txT" fmla="*/ 0 h 1478"/>
                <a:gd name="txR" fmla="*/ 1470 w 1470"/>
                <a:gd name="txB" fmla="*/ 1478 h 147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16380" y="189230"/>
            <a:ext cx="445452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一、丰富的文献资源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29" grpId="0" bldLvl="0" animBg="1"/>
      <p:bldP spid="33" grpId="0" bldLvl="0" animBg="1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40"/>
            <a:ext cx="12192000" cy="6835719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8597900" y="3225800"/>
            <a:ext cx="3727449" cy="1193800"/>
          </a:xfrm>
          <a:prstGeom prst="wedgeRoundRectCallout">
            <a:avLst>
              <a:gd name="adj1" fmla="val -1553"/>
              <a:gd name="adj2" fmla="val -132474"/>
              <a:gd name="adj3" fmla="val 16667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按照文献的被引用次数、作者、发表刊物学术水平综合计算相关性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6380" y="113030"/>
            <a:ext cx="524065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二、精确的检索结果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86156\Desktop\1.jp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21765" y="958215"/>
            <a:ext cx="9972675" cy="5270500"/>
          </a:xfrm>
          <a:prstGeom prst="rect">
            <a:avLst/>
          </a:prstGeom>
          <a:ln>
            <a:solidFill>
              <a:srgbClr val="FD9944"/>
            </a:solidFill>
          </a:ln>
        </p:spPr>
      </p:pic>
      <p:sp>
        <p:nvSpPr>
          <p:cNvPr id="2" name="矩形 1"/>
          <p:cNvSpPr/>
          <p:nvPr/>
        </p:nvSpPr>
        <p:spPr>
          <a:xfrm>
            <a:off x="1516380" y="113030"/>
            <a:ext cx="524065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二、精确的检索结果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5" name="长方形 312"/>
          <p:cNvSpPr>
            <a:spLocks noChangeArrowheads="1"/>
          </p:cNvSpPr>
          <p:nvPr/>
        </p:nvSpPr>
        <p:spPr bwMode="auto">
          <a:xfrm>
            <a:off x="10130155" y="1110615"/>
            <a:ext cx="1043940" cy="376555"/>
          </a:xfrm>
          <a:prstGeom prst="rect">
            <a:avLst/>
          </a:prstGeom>
          <a:noFill/>
          <a:ln w="5715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 b="1">
              <a:latin typeface="Calibri" panose="020F0502020204030204" charset="0"/>
            </a:endParaRPr>
          </a:p>
        </p:txBody>
      </p:sp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3242310" y="2369185"/>
            <a:ext cx="960755" cy="1234440"/>
          </a:xfrm>
          <a:prstGeom prst="rect">
            <a:avLst/>
          </a:prstGeom>
          <a:noFill/>
          <a:ln w="5715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 b="1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40"/>
            <a:ext cx="12192000" cy="6835719"/>
          </a:xfrm>
          <a:prstGeom prst="rect">
            <a:avLst/>
          </a:prstGeom>
        </p:spPr>
      </p:pic>
      <p:sp>
        <p:nvSpPr>
          <p:cNvPr id="25" name="长方形 312"/>
          <p:cNvSpPr>
            <a:spLocks noChangeArrowheads="1"/>
          </p:cNvSpPr>
          <p:nvPr/>
        </p:nvSpPr>
        <p:spPr bwMode="auto">
          <a:xfrm>
            <a:off x="4300220" y="3896360"/>
            <a:ext cx="662940" cy="26924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 b="1">
              <a:latin typeface="Calibri" panose="020F0502020204030204" charset="0"/>
            </a:endParaRPr>
          </a:p>
        </p:txBody>
      </p:sp>
      <p:pic>
        <p:nvPicPr>
          <p:cNvPr id="9" name="图片 8" descr="C:\Users\86156\Desktop\QQ截图20200608100559.jpgQQ截图20200608100559"/>
          <p:cNvPicPr>
            <a:picLocks noChangeAspect="1"/>
          </p:cNvPicPr>
          <p:nvPr/>
        </p:nvPicPr>
        <p:blipFill>
          <a:blip r:embed="rId2"/>
          <a:srcRect l="1063" t="4719" r="2483"/>
          <a:stretch>
            <a:fillRect/>
          </a:stretch>
        </p:blipFill>
        <p:spPr>
          <a:xfrm>
            <a:off x="5828348" y="3038475"/>
            <a:ext cx="6511290" cy="2410460"/>
          </a:xfrm>
          <a:prstGeom prst="rect">
            <a:avLst/>
          </a:prstGeom>
          <a:noFill/>
          <a:ln w="25400">
            <a:solidFill>
              <a:srgbClr val="FD9944"/>
            </a:solidFill>
          </a:ln>
        </p:spPr>
      </p:pic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3446462" y="3538220"/>
            <a:ext cx="981075" cy="29210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3" name="长方形 312"/>
          <p:cNvSpPr>
            <a:spLocks noChangeArrowheads="1"/>
          </p:cNvSpPr>
          <p:nvPr/>
        </p:nvSpPr>
        <p:spPr bwMode="auto">
          <a:xfrm>
            <a:off x="4575175" y="3547110"/>
            <a:ext cx="559435" cy="29210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10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86156\Desktop\QQ截图20200608100722.jpgQQ截图202006081007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1110" y="445135"/>
            <a:ext cx="10108565" cy="6395085"/>
          </a:xfrm>
          <a:prstGeom prst="rect">
            <a:avLst/>
          </a:prstGeom>
        </p:spPr>
      </p:pic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1261110" y="445135"/>
            <a:ext cx="685800" cy="33718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9" name="矩形 62467"/>
          <p:cNvSpPr>
            <a:spLocks noChangeArrowheads="1"/>
          </p:cNvSpPr>
          <p:nvPr/>
        </p:nvSpPr>
        <p:spPr bwMode="auto">
          <a:xfrm>
            <a:off x="5459256" y="322969"/>
            <a:ext cx="6030913" cy="581025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施引文献：引用该篇文献的其他文章</a:t>
            </a:r>
            <a:endParaRPr lang="zh-CN" altLang="en-US" sz="2800" b="1">
              <a:latin typeface="Calibri" panose="020F050202020403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86156\Desktop\QQ截图20200608100753.jpgQQ截图2020060810075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15085" y="71120"/>
            <a:ext cx="10399395" cy="6918960"/>
          </a:xfrm>
          <a:prstGeom prst="rect">
            <a:avLst/>
          </a:prstGeom>
        </p:spPr>
      </p:pic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1314458" y="144941"/>
            <a:ext cx="729249" cy="319088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9" name="矩形 62467"/>
          <p:cNvSpPr>
            <a:spLocks noChangeArrowheads="1"/>
          </p:cNvSpPr>
          <p:nvPr/>
        </p:nvSpPr>
        <p:spPr bwMode="auto">
          <a:xfrm>
            <a:off x="5352105" y="871243"/>
            <a:ext cx="6530975" cy="581025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相关文章：和该篇文献相关性较大的文章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08048" y="653733"/>
            <a:ext cx="998537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 Box 3"/>
          <p:cNvSpPr txBox="1"/>
          <p:nvPr/>
        </p:nvSpPr>
        <p:spPr>
          <a:xfrm>
            <a:off x="8744585" y="1034733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2002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Line 4"/>
          <p:cNvSpPr/>
          <p:nvPr/>
        </p:nvSpPr>
        <p:spPr>
          <a:xfrm flipV="1">
            <a:off x="4983480" y="1948816"/>
            <a:ext cx="2522220" cy="1054735"/>
          </a:xfrm>
          <a:prstGeom prst="line">
            <a:avLst/>
          </a:prstGeom>
          <a:ln w="76200" cap="flat" cmpd="sng">
            <a:solidFill>
              <a:srgbClr val="7F7F7F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9" name="Picture 7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034973" y="1339533"/>
            <a:ext cx="998537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" name="Picture 8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14273" y="4470083"/>
            <a:ext cx="998537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Picture 9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28673" y="4089083"/>
            <a:ext cx="998537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" name="Picture 18" descr="WoSfullre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951" y="2242820"/>
            <a:ext cx="1503363" cy="16764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Text Box 19"/>
          <p:cNvSpPr txBox="1"/>
          <p:nvPr/>
        </p:nvSpPr>
        <p:spPr>
          <a:xfrm>
            <a:off x="8203248" y="2101533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1999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 Box 20"/>
          <p:cNvSpPr txBox="1"/>
          <p:nvPr/>
        </p:nvSpPr>
        <p:spPr>
          <a:xfrm>
            <a:off x="5739765" y="2170431"/>
            <a:ext cx="1073151" cy="374650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r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施引文献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Line 21"/>
          <p:cNvSpPr/>
          <p:nvPr/>
        </p:nvSpPr>
        <p:spPr>
          <a:xfrm rot="-1200000" flipH="1" flipV="1">
            <a:off x="5239385" y="2994660"/>
            <a:ext cx="1629411" cy="2211071"/>
          </a:xfrm>
          <a:prstGeom prst="line">
            <a:avLst/>
          </a:prstGeom>
          <a:ln w="76200" cap="flat" cmpd="sng">
            <a:solidFill>
              <a:srgbClr val="7F7F7F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6" name="Text Box 22"/>
          <p:cNvSpPr txBox="1"/>
          <p:nvPr/>
        </p:nvSpPr>
        <p:spPr>
          <a:xfrm>
            <a:off x="5739765" y="3873500"/>
            <a:ext cx="1009651" cy="384810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r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3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38309" y="958533"/>
            <a:ext cx="998539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" name="Text Box 25"/>
          <p:cNvSpPr txBox="1"/>
          <p:nvPr/>
        </p:nvSpPr>
        <p:spPr>
          <a:xfrm>
            <a:off x="8657273" y="4317684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2003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26"/>
          <p:cNvSpPr txBox="1"/>
          <p:nvPr/>
        </p:nvSpPr>
        <p:spPr>
          <a:xfrm>
            <a:off x="7827011" y="5201921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1997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" name="Picture 27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3073" y="4241483"/>
            <a:ext cx="998537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Text Box 28"/>
          <p:cNvSpPr txBox="1"/>
          <p:nvPr/>
        </p:nvSpPr>
        <p:spPr>
          <a:xfrm>
            <a:off x="9571673" y="4668521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2002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" name="Picture 31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665209" y="5308283"/>
            <a:ext cx="998539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" name="Picture 33" descr="WoSfullrec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81109" y="1949133"/>
            <a:ext cx="998539" cy="1143000"/>
          </a:xfrm>
          <a:prstGeom prst="rect">
            <a:avLst/>
          </a:prstGeom>
          <a:noFill/>
          <a:ln w="31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" name="Text Box 34"/>
          <p:cNvSpPr txBox="1"/>
          <p:nvPr/>
        </p:nvSpPr>
        <p:spPr>
          <a:xfrm>
            <a:off x="9117648" y="2680971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2002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Text Box 38"/>
          <p:cNvSpPr txBox="1"/>
          <p:nvPr/>
        </p:nvSpPr>
        <p:spPr>
          <a:xfrm>
            <a:off x="3714751" y="3152459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1997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Text Box 39"/>
          <p:cNvSpPr txBox="1"/>
          <p:nvPr/>
        </p:nvSpPr>
        <p:spPr>
          <a:xfrm>
            <a:off x="1691957" y="4883468"/>
            <a:ext cx="3003551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5CC6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endParaRPr lang="zh-CN" altLang="en-US" b="1" dirty="0">
              <a:solidFill>
                <a:srgbClr val="5CC6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5CC6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课题发展趋势、研究方向、</a:t>
            </a:r>
            <a:r>
              <a:rPr lang="zh-CN" b="1" dirty="0">
                <a:solidFill>
                  <a:srgbClr val="5CC6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助力文献调研</a:t>
            </a:r>
            <a:endParaRPr lang="zh-CN" b="1" dirty="0">
              <a:solidFill>
                <a:srgbClr val="5CC6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24"/>
          <p:cNvSpPr txBox="1"/>
          <p:nvPr/>
        </p:nvSpPr>
        <p:spPr>
          <a:xfrm>
            <a:off x="9613583" y="1437959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2003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Text Box 32"/>
          <p:cNvSpPr txBox="1"/>
          <p:nvPr/>
        </p:nvSpPr>
        <p:spPr>
          <a:xfrm>
            <a:off x="8935720" y="5887721"/>
            <a:ext cx="457200" cy="2133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l">
              <a:spcBef>
                <a:spcPct val="50000"/>
              </a:spcBef>
              <a:buNone/>
            </a:pPr>
            <a:r>
              <a:rPr lang="en-US" altLang="zh-CN" sz="1400" b="1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1993</a:t>
            </a:r>
            <a:endParaRPr lang="en-US" altLang="zh-CN" sz="1400" b="1" dirty="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6380" y="113030"/>
            <a:ext cx="5240655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由点到面了解课题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13" grpId="0" bldLvl="0"/>
      <p:bldP spid="14" grpId="0" bldLvl="0" animBg="1"/>
      <p:bldP spid="16" grpId="0" bldLvl="0" animBg="1"/>
      <p:bldP spid="20" grpId="0" bldLvl="0"/>
      <p:bldP spid="21" grpId="0" bldLvl="0"/>
      <p:bldP spid="23" grpId="0" bldLvl="0"/>
      <p:bldP spid="26" grpId="0" bldLvl="0"/>
      <p:bldP spid="27" grpId="0" bldLvl="0"/>
      <p:bldP spid="28" grpId="0" bldLvl="0"/>
      <p:bldP spid="29" grpId="0"/>
      <p:bldP spid="30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40"/>
            <a:ext cx="12192000" cy="6835719"/>
          </a:xfrm>
          <a:prstGeom prst="rect">
            <a:avLst/>
          </a:prstGeom>
        </p:spPr>
      </p:pic>
      <p:sp>
        <p:nvSpPr>
          <p:cNvPr id="25" name="长方形 312"/>
          <p:cNvSpPr>
            <a:spLocks noChangeArrowheads="1"/>
          </p:cNvSpPr>
          <p:nvPr/>
        </p:nvSpPr>
        <p:spPr bwMode="auto">
          <a:xfrm>
            <a:off x="5132705" y="5196205"/>
            <a:ext cx="1089025" cy="26670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 b="1">
              <a:latin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6380" y="67310"/>
            <a:ext cx="5095240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三、多样的获取方式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86156\Desktop\QQ截图20200608101011.jpgQQ截图202006081010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4740" y="143510"/>
            <a:ext cx="11097260" cy="6714490"/>
          </a:xfrm>
          <a:prstGeom prst="rect">
            <a:avLst/>
          </a:prstGeom>
        </p:spPr>
      </p:pic>
      <p:sp>
        <p:nvSpPr>
          <p:cNvPr id="25" name="长方形 312"/>
          <p:cNvSpPr>
            <a:spLocks noChangeArrowheads="1"/>
          </p:cNvSpPr>
          <p:nvPr/>
        </p:nvSpPr>
        <p:spPr bwMode="auto">
          <a:xfrm>
            <a:off x="1094740" y="142875"/>
            <a:ext cx="815975" cy="37655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9" name="矩形 62467"/>
          <p:cNvSpPr>
            <a:spLocks noChangeArrowheads="1"/>
          </p:cNvSpPr>
          <p:nvPr/>
        </p:nvSpPr>
        <p:spPr bwMode="auto">
          <a:xfrm>
            <a:off x="8369935" y="142875"/>
            <a:ext cx="3657600" cy="581025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多个下载文档版本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0715" y="3103880"/>
            <a:ext cx="2603500" cy="885190"/>
            <a:chOff x="2692" y="2424"/>
            <a:chExt cx="4100" cy="1394"/>
          </a:xfrm>
        </p:grpSpPr>
        <p:sp>
          <p:nvSpPr>
            <p:cNvPr id="31" name="长方形 312"/>
            <p:cNvSpPr>
              <a:spLocks noChangeArrowheads="1"/>
            </p:cNvSpPr>
            <p:nvPr/>
          </p:nvSpPr>
          <p:spPr bwMode="auto">
            <a:xfrm>
              <a:off x="5812" y="3397"/>
              <a:ext cx="980" cy="421"/>
            </a:xfrm>
            <a:prstGeom prst="rect">
              <a:avLst/>
            </a:prstGeom>
            <a:noFill/>
            <a:ln w="25400">
              <a:solidFill>
                <a:srgbClr val="FFA90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1300">
                <a:latin typeface="Calibri" panose="020F0502020204030204" charset="0"/>
              </a:endParaRPr>
            </a:p>
          </p:txBody>
        </p:sp>
        <p:sp>
          <p:nvSpPr>
            <p:cNvPr id="37" name="圆角矩形标注 36"/>
            <p:cNvSpPr/>
            <p:nvPr/>
          </p:nvSpPr>
          <p:spPr>
            <a:xfrm>
              <a:off x="2692" y="2424"/>
              <a:ext cx="2617" cy="728"/>
            </a:xfrm>
            <a:prstGeom prst="wedgeRoundRectCallout">
              <a:avLst>
                <a:gd name="adj1" fmla="val 56992"/>
                <a:gd name="adj2" fmla="val 87087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zh-CN" sz="2665" b="1" noProof="1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直接下载</a:t>
              </a:r>
              <a:endParaRPr lang="zh-CN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92550" y="642620"/>
            <a:ext cx="7362825" cy="1410335"/>
            <a:chOff x="4419" y="2892"/>
            <a:chExt cx="11595" cy="2221"/>
          </a:xfrm>
        </p:grpSpPr>
        <p:sp>
          <p:nvSpPr>
            <p:cNvPr id="28" name="长方形 312"/>
            <p:cNvSpPr>
              <a:spLocks noChangeArrowheads="1"/>
            </p:cNvSpPr>
            <p:nvPr/>
          </p:nvSpPr>
          <p:spPr bwMode="auto">
            <a:xfrm>
              <a:off x="4419" y="2892"/>
              <a:ext cx="7419" cy="677"/>
            </a:xfrm>
            <a:prstGeom prst="rect">
              <a:avLst/>
            </a:prstGeom>
            <a:noFill/>
            <a:ln w="25400">
              <a:solidFill>
                <a:srgbClr val="FFA90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1300">
                <a:latin typeface="Calibri" panose="020F0502020204030204" charset="0"/>
              </a:endParaRPr>
            </a:p>
          </p:txBody>
        </p:sp>
        <p:sp>
          <p:nvSpPr>
            <p:cNvPr id="39" name="圆角矩形标注 38"/>
            <p:cNvSpPr/>
            <p:nvPr/>
          </p:nvSpPr>
          <p:spPr>
            <a:xfrm>
              <a:off x="11470" y="4213"/>
              <a:ext cx="4544" cy="900"/>
            </a:xfrm>
            <a:prstGeom prst="wedgeRoundRectCallout">
              <a:avLst>
                <a:gd name="adj1" fmla="val -53004"/>
                <a:gd name="adj2" fmla="val -103777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zh-CN" sz="2665" b="1" noProof="1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进入数据库下载</a:t>
              </a:r>
              <a:endParaRPr lang="zh-CN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92550" y="5674360"/>
            <a:ext cx="2948305" cy="1183640"/>
            <a:chOff x="12420" y="9294"/>
            <a:chExt cx="4643" cy="1864"/>
          </a:xfrm>
        </p:grpSpPr>
        <p:sp>
          <p:nvSpPr>
            <p:cNvPr id="33" name="圆角矩形标注 32"/>
            <p:cNvSpPr/>
            <p:nvPr/>
          </p:nvSpPr>
          <p:spPr>
            <a:xfrm>
              <a:off x="14047" y="9294"/>
              <a:ext cx="3016" cy="728"/>
            </a:xfrm>
            <a:prstGeom prst="wedgeRoundRectCallout">
              <a:avLst>
                <a:gd name="adj1" fmla="val -57526"/>
                <a:gd name="adj2" fmla="val 124175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zh-CN" sz="2665" b="1" noProof="1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文献传递</a:t>
              </a:r>
              <a:endParaRPr lang="zh-CN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长方形 312"/>
            <p:cNvSpPr>
              <a:spLocks noChangeArrowheads="1"/>
            </p:cNvSpPr>
            <p:nvPr/>
          </p:nvSpPr>
          <p:spPr bwMode="auto">
            <a:xfrm>
              <a:off x="12420" y="10521"/>
              <a:ext cx="1310" cy="637"/>
            </a:xfrm>
            <a:prstGeom prst="rect">
              <a:avLst/>
            </a:prstGeom>
            <a:noFill/>
            <a:ln w="25400">
              <a:solidFill>
                <a:srgbClr val="FFA90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endParaRPr lang="zh-CN" altLang="zh-CN" sz="1300">
                <a:latin typeface="Calibri" panose="020F0502020204030204" charset="0"/>
              </a:endParaRPr>
            </a:p>
          </p:txBody>
        </p:sp>
      </p:grpSp>
      <p:pic>
        <p:nvPicPr>
          <p:cNvPr id="5" name="图片 4" descr="C:\Users\86156\Desktop\QQ截图20200608101249.jpgQQ截图202006081012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1015" y="3217863"/>
            <a:ext cx="7867015" cy="2308860"/>
          </a:xfrm>
          <a:prstGeom prst="rect">
            <a:avLst/>
          </a:prstGeom>
          <a:ln w="31750">
            <a:solidFill>
              <a:srgbClr val="FD9944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25545" y="3406458"/>
            <a:ext cx="831850" cy="830262"/>
            <a:chOff x="3241675" y="2678113"/>
            <a:chExt cx="831850" cy="830262"/>
          </a:xfrm>
          <a:solidFill>
            <a:srgbClr val="FFC000"/>
          </a:solidFill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53093" y="1667193"/>
            <a:ext cx="831850" cy="831850"/>
            <a:chOff x="2725738" y="1484313"/>
            <a:chExt cx="831850" cy="831850"/>
          </a:xfrm>
          <a:solidFill>
            <a:srgbClr val="FFC000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39770" y="5046345"/>
            <a:ext cx="831850" cy="831850"/>
            <a:chOff x="3241675" y="4133850"/>
            <a:chExt cx="831850" cy="831850"/>
          </a:xfrm>
          <a:solidFill>
            <a:srgbClr val="FFC000"/>
          </a:solidFill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8620" y="2499995"/>
            <a:ext cx="2429510" cy="2386330"/>
            <a:chOff x="877888" y="2946400"/>
            <a:chExt cx="1939925" cy="1939925"/>
          </a:xfrm>
          <a:solidFill>
            <a:srgbClr val="FFC000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87"/>
            <p:cNvSpPr txBox="1"/>
            <p:nvPr/>
          </p:nvSpPr>
          <p:spPr>
            <a:xfrm>
              <a:off x="1078684" y="3328851"/>
              <a:ext cx="1538332" cy="11748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88"/>
          <p:cNvSpPr txBox="1"/>
          <p:nvPr/>
        </p:nvSpPr>
        <p:spPr>
          <a:xfrm>
            <a:off x="3676650" y="1853565"/>
            <a:ext cx="5363845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丰富的文章资源，全面满足检索需求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6" name="TextBox 92"/>
          <p:cNvSpPr txBox="1"/>
          <p:nvPr/>
        </p:nvSpPr>
        <p:spPr>
          <a:xfrm>
            <a:off x="3903345" y="5308600"/>
            <a:ext cx="5015865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多种的获取方式，帮助下载全文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8" name="TextBox 94"/>
          <p:cNvSpPr txBox="1"/>
          <p:nvPr/>
        </p:nvSpPr>
        <p:spPr>
          <a:xfrm>
            <a:off x="4419600" y="3622675"/>
            <a:ext cx="5897245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精确的检索结果，快速锁定高影响力论文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3678386" y="78545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我们是谁</a:t>
            </a:r>
            <a:endParaRPr lang="zh-CN" altLang="en-US" sz="10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50632" y="397782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FD99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功能作用</a:t>
            </a:r>
            <a:endParaRPr lang="zh-CN" altLang="en-US" sz="3200" b="1" dirty="0">
              <a:solidFill>
                <a:srgbClr val="FD994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-3.33333E-6 L -0.1059 0.29653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6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0"/>
            <a:ext cx="1086421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4965" y="62865"/>
            <a:ext cx="9040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D9944"/>
                </a:solidFill>
              </a:rPr>
              <a:t>访问方式</a:t>
            </a:r>
            <a:r>
              <a:rPr lang="en-US" altLang="zh-CN" sz="4000" b="1">
                <a:solidFill>
                  <a:srgbClr val="FD9944"/>
                </a:solidFill>
              </a:rPr>
              <a:t>1</a:t>
            </a:r>
            <a:r>
              <a:rPr lang="zh-CN" altLang="en-US" sz="4000" b="1">
                <a:solidFill>
                  <a:srgbClr val="FD9944"/>
                </a:solidFill>
              </a:rPr>
              <a:t>：图书馆门户访问</a:t>
            </a:r>
            <a:endParaRPr lang="zh-CN" altLang="en-US" sz="4000" b="1">
              <a:solidFill>
                <a:srgbClr val="FD9944"/>
              </a:solidFill>
            </a:endParaRPr>
          </a:p>
        </p:txBody>
      </p:sp>
      <p:sp>
        <p:nvSpPr>
          <p:cNvPr id="200" name=" 200"/>
          <p:cNvSpPr/>
          <p:nvPr/>
        </p:nvSpPr>
        <p:spPr>
          <a:xfrm>
            <a:off x="4969192" y="1942147"/>
            <a:ext cx="1006475" cy="57023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3615" y="2702061"/>
            <a:ext cx="2527300" cy="2461684"/>
            <a:chOff x="994127" y="1652104"/>
            <a:chExt cx="1895475" cy="1846263"/>
          </a:xfrm>
        </p:grpSpPr>
        <p:grpSp>
          <p:nvGrpSpPr>
            <p:cNvPr id="16" name="组合 15"/>
            <p:cNvGrpSpPr/>
            <p:nvPr/>
          </p:nvGrpSpPr>
          <p:grpSpPr>
            <a:xfrm rot="21121497">
              <a:off x="994127" y="1652104"/>
              <a:ext cx="1895475" cy="1846263"/>
              <a:chOff x="1130854" y="1485827"/>
              <a:chExt cx="1895475" cy="1846263"/>
            </a:xfrm>
          </p:grpSpPr>
          <p:sp>
            <p:nvSpPr>
              <p:cNvPr id="17" name="Freeform 1331"/>
              <p:cNvSpPr/>
              <p:nvPr/>
            </p:nvSpPr>
            <p:spPr bwMode="auto">
              <a:xfrm>
                <a:off x="1130854" y="1485827"/>
                <a:ext cx="1895475" cy="1846263"/>
              </a:xfrm>
              <a:custGeom>
                <a:avLst/>
                <a:gdLst>
                  <a:gd name="T0" fmla="*/ 808 w 885"/>
                  <a:gd name="T1" fmla="*/ 535 h 863"/>
                  <a:gd name="T2" fmla="*/ 437 w 885"/>
                  <a:gd name="T3" fmla="*/ 25 h 863"/>
                  <a:gd name="T4" fmla="*/ 236 w 885"/>
                  <a:gd name="T5" fmla="*/ 699 h 863"/>
                  <a:gd name="T6" fmla="*/ 790 w 885"/>
                  <a:gd name="T7" fmla="*/ 851 h 863"/>
                  <a:gd name="T8" fmla="*/ 491 w 885"/>
                  <a:gd name="T9" fmla="*/ 726 h 863"/>
                  <a:gd name="T10" fmla="*/ 808 w 885"/>
                  <a:gd name="T11" fmla="*/ 535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863">
                    <a:moveTo>
                      <a:pt x="808" y="535"/>
                    </a:moveTo>
                    <a:cubicBezTo>
                      <a:pt x="885" y="363"/>
                      <a:pt x="770" y="0"/>
                      <a:pt x="437" y="25"/>
                    </a:cubicBezTo>
                    <a:cubicBezTo>
                      <a:pt x="95" y="50"/>
                      <a:pt x="0" y="488"/>
                      <a:pt x="236" y="699"/>
                    </a:cubicBezTo>
                    <a:cubicBezTo>
                      <a:pt x="404" y="850"/>
                      <a:pt x="563" y="863"/>
                      <a:pt x="790" y="851"/>
                    </a:cubicBezTo>
                    <a:cubicBezTo>
                      <a:pt x="641" y="806"/>
                      <a:pt x="553" y="773"/>
                      <a:pt x="491" y="726"/>
                    </a:cubicBezTo>
                    <a:cubicBezTo>
                      <a:pt x="569" y="725"/>
                      <a:pt x="743" y="682"/>
                      <a:pt x="808" y="535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b="1"/>
              </a:p>
            </p:txBody>
          </p:sp>
          <p:sp>
            <p:nvSpPr>
              <p:cNvPr id="18" name="Freeform 1332"/>
              <p:cNvSpPr/>
              <p:nvPr/>
            </p:nvSpPr>
            <p:spPr bwMode="auto">
              <a:xfrm>
                <a:off x="1442004" y="1590602"/>
                <a:ext cx="1393825" cy="1409700"/>
              </a:xfrm>
              <a:custGeom>
                <a:avLst/>
                <a:gdLst>
                  <a:gd name="T0" fmla="*/ 11 w 651"/>
                  <a:gd name="T1" fmla="*/ 306 h 659"/>
                  <a:gd name="T2" fmla="*/ 261 w 651"/>
                  <a:gd name="T3" fmla="*/ 27 h 659"/>
                  <a:gd name="T4" fmla="*/ 571 w 651"/>
                  <a:gd name="T5" fmla="*/ 147 h 659"/>
                  <a:gd name="T6" fmla="*/ 613 w 651"/>
                  <a:gd name="T7" fmla="*/ 469 h 659"/>
                  <a:gd name="T8" fmla="*/ 380 w 651"/>
                  <a:gd name="T9" fmla="*/ 628 h 659"/>
                  <a:gd name="T10" fmla="*/ 11 w 651"/>
                  <a:gd name="T11" fmla="*/ 30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659">
                    <a:moveTo>
                      <a:pt x="11" y="306"/>
                    </a:moveTo>
                    <a:cubicBezTo>
                      <a:pt x="15" y="193"/>
                      <a:pt x="121" y="50"/>
                      <a:pt x="261" y="27"/>
                    </a:cubicBezTo>
                    <a:cubicBezTo>
                      <a:pt x="434" y="0"/>
                      <a:pt x="530" y="89"/>
                      <a:pt x="571" y="147"/>
                    </a:cubicBezTo>
                    <a:cubicBezTo>
                      <a:pt x="638" y="243"/>
                      <a:pt x="651" y="379"/>
                      <a:pt x="613" y="469"/>
                    </a:cubicBezTo>
                    <a:cubicBezTo>
                      <a:pt x="571" y="567"/>
                      <a:pt x="425" y="619"/>
                      <a:pt x="380" y="628"/>
                    </a:cubicBezTo>
                    <a:cubicBezTo>
                      <a:pt x="221" y="659"/>
                      <a:pt x="0" y="589"/>
                      <a:pt x="11" y="3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b="1"/>
              </a:p>
            </p:txBody>
          </p:sp>
        </p:grpSp>
        <p:sp>
          <p:nvSpPr>
            <p:cNvPr id="19" name="Content Placeholder 2"/>
            <p:cNvSpPr txBox="1"/>
            <p:nvPr/>
          </p:nvSpPr>
          <p:spPr>
            <a:xfrm>
              <a:off x="1327105" y="2015319"/>
              <a:ext cx="1419520" cy="97517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sz="2400" b="1" dirty="0">
                  <a:sym typeface="+mn-lt"/>
                </a:rPr>
                <a:t>学科下有哪些核心期刊？</a:t>
              </a:r>
              <a:endParaRPr lang="en-US" altLang="zh-CN" sz="2400" b="1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58145" y="424020"/>
            <a:ext cx="5642043" cy="2201419"/>
            <a:chOff x="2567594" y="425663"/>
            <a:chExt cx="3889375" cy="1352550"/>
          </a:xfrm>
        </p:grpSpPr>
        <p:grpSp>
          <p:nvGrpSpPr>
            <p:cNvPr id="23" name="组合 22"/>
            <p:cNvGrpSpPr/>
            <p:nvPr/>
          </p:nvGrpSpPr>
          <p:grpSpPr>
            <a:xfrm rot="607259">
              <a:off x="2567594" y="425663"/>
              <a:ext cx="3889375" cy="1352550"/>
              <a:chOff x="3482374" y="429418"/>
              <a:chExt cx="3889375" cy="1352550"/>
            </a:xfrm>
          </p:grpSpPr>
          <p:sp>
            <p:nvSpPr>
              <p:cNvPr id="24" name="Freeform 1465"/>
              <p:cNvSpPr/>
              <p:nvPr/>
            </p:nvSpPr>
            <p:spPr bwMode="auto">
              <a:xfrm>
                <a:off x="3482374" y="429418"/>
                <a:ext cx="3889375" cy="1352550"/>
              </a:xfrm>
              <a:custGeom>
                <a:avLst/>
                <a:gdLst>
                  <a:gd name="T0" fmla="*/ 1518 w 1817"/>
                  <a:gd name="T1" fmla="*/ 431 h 632"/>
                  <a:gd name="T2" fmla="*/ 89 w 1817"/>
                  <a:gd name="T3" fmla="*/ 415 h 632"/>
                  <a:gd name="T4" fmla="*/ 89 w 1817"/>
                  <a:gd name="T5" fmla="*/ 90 h 632"/>
                  <a:gd name="T6" fmla="*/ 1596 w 1817"/>
                  <a:gd name="T7" fmla="*/ 81 h 632"/>
                  <a:gd name="T8" fmla="*/ 1382 w 1817"/>
                  <a:gd name="T9" fmla="*/ 632 h 632"/>
                  <a:gd name="T10" fmla="*/ 1518 w 1817"/>
                  <a:gd name="T11" fmla="*/ 4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7" h="632">
                    <a:moveTo>
                      <a:pt x="1518" y="431"/>
                    </a:moveTo>
                    <a:cubicBezTo>
                      <a:pt x="1303" y="440"/>
                      <a:pt x="184" y="469"/>
                      <a:pt x="89" y="415"/>
                    </a:cubicBezTo>
                    <a:cubicBezTo>
                      <a:pt x="15" y="373"/>
                      <a:pt x="0" y="144"/>
                      <a:pt x="89" y="90"/>
                    </a:cubicBezTo>
                    <a:cubicBezTo>
                      <a:pt x="220" y="12"/>
                      <a:pt x="1440" y="0"/>
                      <a:pt x="1596" y="81"/>
                    </a:cubicBezTo>
                    <a:cubicBezTo>
                      <a:pt x="1817" y="195"/>
                      <a:pt x="1618" y="514"/>
                      <a:pt x="1382" y="632"/>
                    </a:cubicBezTo>
                    <a:cubicBezTo>
                      <a:pt x="1447" y="558"/>
                      <a:pt x="1487" y="492"/>
                      <a:pt x="1518" y="431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1467"/>
              <p:cNvSpPr/>
              <p:nvPr/>
            </p:nvSpPr>
            <p:spPr bwMode="auto">
              <a:xfrm>
                <a:off x="3700226" y="579617"/>
                <a:ext cx="3362325" cy="649288"/>
              </a:xfrm>
              <a:custGeom>
                <a:avLst/>
                <a:gdLst>
                  <a:gd name="T0" fmla="*/ 1477 w 1571"/>
                  <a:gd name="T1" fmla="*/ 285 h 303"/>
                  <a:gd name="T2" fmla="*/ 581 w 1571"/>
                  <a:gd name="T3" fmla="*/ 303 h 303"/>
                  <a:gd name="T4" fmla="*/ 29 w 1571"/>
                  <a:gd name="T5" fmla="*/ 278 h 303"/>
                  <a:gd name="T6" fmla="*/ 4 w 1571"/>
                  <a:gd name="T7" fmla="*/ 142 h 303"/>
                  <a:gd name="T8" fmla="*/ 31 w 1571"/>
                  <a:gd name="T9" fmla="*/ 55 h 303"/>
                  <a:gd name="T10" fmla="*/ 283 w 1571"/>
                  <a:gd name="T11" fmla="*/ 16 h 303"/>
                  <a:gd name="T12" fmla="*/ 763 w 1571"/>
                  <a:gd name="T13" fmla="*/ 0 h 303"/>
                  <a:gd name="T14" fmla="*/ 1238 w 1571"/>
                  <a:gd name="T15" fmla="*/ 16 h 303"/>
                  <a:gd name="T16" fmla="*/ 1512 w 1571"/>
                  <a:gd name="T17" fmla="*/ 67 h 303"/>
                  <a:gd name="T18" fmla="*/ 1477 w 1571"/>
                  <a:gd name="T19" fmla="*/ 2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1" h="303">
                    <a:moveTo>
                      <a:pt x="1477" y="285"/>
                    </a:moveTo>
                    <a:cubicBezTo>
                      <a:pt x="1416" y="292"/>
                      <a:pt x="939" y="303"/>
                      <a:pt x="581" y="303"/>
                    </a:cubicBezTo>
                    <a:cubicBezTo>
                      <a:pt x="141" y="303"/>
                      <a:pt x="48" y="301"/>
                      <a:pt x="29" y="278"/>
                    </a:cubicBezTo>
                    <a:cubicBezTo>
                      <a:pt x="18" y="265"/>
                      <a:pt x="0" y="210"/>
                      <a:pt x="4" y="142"/>
                    </a:cubicBezTo>
                    <a:cubicBezTo>
                      <a:pt x="7" y="89"/>
                      <a:pt x="22" y="59"/>
                      <a:pt x="31" y="55"/>
                    </a:cubicBezTo>
                    <a:cubicBezTo>
                      <a:pt x="48" y="48"/>
                      <a:pt x="76" y="32"/>
                      <a:pt x="283" y="16"/>
                    </a:cubicBezTo>
                    <a:cubicBezTo>
                      <a:pt x="416" y="6"/>
                      <a:pt x="587" y="0"/>
                      <a:pt x="763" y="0"/>
                    </a:cubicBezTo>
                    <a:cubicBezTo>
                      <a:pt x="938" y="0"/>
                      <a:pt x="1107" y="6"/>
                      <a:pt x="1238" y="16"/>
                    </a:cubicBezTo>
                    <a:cubicBezTo>
                      <a:pt x="1442" y="32"/>
                      <a:pt x="1492" y="44"/>
                      <a:pt x="1512" y="67"/>
                    </a:cubicBezTo>
                    <a:cubicBezTo>
                      <a:pt x="1571" y="136"/>
                      <a:pt x="1538" y="277"/>
                      <a:pt x="1477" y="2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6" name="Content Placeholder 2"/>
            <p:cNvSpPr txBox="1"/>
            <p:nvPr/>
          </p:nvSpPr>
          <p:spPr>
            <a:xfrm rot="566579">
              <a:off x="2929539" y="656626"/>
              <a:ext cx="3152183" cy="51962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/>
                <a:t>除了熟悉的那些期刊，</a:t>
              </a:r>
              <a:endParaRPr lang="en-US" altLang="zh-CN" sz="2400" b="1" dirty="0"/>
            </a:p>
            <a:p>
              <a:pPr marL="0" indent="0">
                <a:buNone/>
              </a:pPr>
              <a:r>
                <a:rPr lang="zh-CN" altLang="en-US" sz="2400" b="1" dirty="0"/>
                <a:t>如何查找和了解其他更多的期刊？</a:t>
              </a:r>
              <a:endParaRPr lang="zh-CN" altLang="en-US" sz="2400" b="1" dirty="0"/>
            </a:p>
          </p:txBody>
        </p:sp>
      </p:grpSp>
      <p:grpSp>
        <p:nvGrpSpPr>
          <p:cNvPr id="29" name="组合 28"/>
          <p:cNvGrpSpPr/>
          <p:nvPr/>
        </p:nvGrpSpPr>
        <p:grpSpPr>
          <a:xfrm rot="20316776">
            <a:off x="7015480" y="3283585"/>
            <a:ext cx="3811270" cy="2584450"/>
            <a:chOff x="6121759" y="1815386"/>
            <a:chExt cx="1992313" cy="2673350"/>
          </a:xfrm>
        </p:grpSpPr>
        <p:grpSp>
          <p:nvGrpSpPr>
            <p:cNvPr id="20" name="组合 19"/>
            <p:cNvGrpSpPr/>
            <p:nvPr/>
          </p:nvGrpSpPr>
          <p:grpSpPr>
            <a:xfrm rot="1855725">
              <a:off x="6121759" y="1815386"/>
              <a:ext cx="1992313" cy="2673350"/>
              <a:chOff x="6009555" y="1345046"/>
              <a:chExt cx="1992313" cy="2673350"/>
            </a:xfrm>
          </p:grpSpPr>
          <p:sp>
            <p:nvSpPr>
              <p:cNvPr id="21" name="Freeform 1734"/>
              <p:cNvSpPr/>
              <p:nvPr/>
            </p:nvSpPr>
            <p:spPr bwMode="auto">
              <a:xfrm>
                <a:off x="6009555" y="1345046"/>
                <a:ext cx="1992313" cy="2673350"/>
              </a:xfrm>
              <a:custGeom>
                <a:avLst/>
                <a:gdLst>
                  <a:gd name="T0" fmla="*/ 252 w 931"/>
                  <a:gd name="T1" fmla="*/ 162 h 1249"/>
                  <a:gd name="T2" fmla="*/ 830 w 931"/>
                  <a:gd name="T3" fmla="*/ 135 h 1249"/>
                  <a:gd name="T4" fmla="*/ 856 w 931"/>
                  <a:gd name="T5" fmla="*/ 967 h 1249"/>
                  <a:gd name="T6" fmla="*/ 0 w 931"/>
                  <a:gd name="T7" fmla="*/ 969 h 1249"/>
                  <a:gd name="T8" fmla="*/ 202 w 931"/>
                  <a:gd name="T9" fmla="*/ 901 h 1249"/>
                  <a:gd name="T10" fmla="*/ 252 w 931"/>
                  <a:gd name="T11" fmla="*/ 162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1" h="1249">
                    <a:moveTo>
                      <a:pt x="252" y="162"/>
                    </a:moveTo>
                    <a:cubicBezTo>
                      <a:pt x="313" y="69"/>
                      <a:pt x="690" y="0"/>
                      <a:pt x="830" y="135"/>
                    </a:cubicBezTo>
                    <a:cubicBezTo>
                      <a:pt x="931" y="232"/>
                      <a:pt x="925" y="854"/>
                      <a:pt x="856" y="967"/>
                    </a:cubicBezTo>
                    <a:cubicBezTo>
                      <a:pt x="684" y="1249"/>
                      <a:pt x="0" y="969"/>
                      <a:pt x="0" y="969"/>
                    </a:cubicBezTo>
                    <a:cubicBezTo>
                      <a:pt x="174" y="949"/>
                      <a:pt x="202" y="901"/>
                      <a:pt x="202" y="901"/>
                    </a:cubicBezTo>
                    <a:cubicBezTo>
                      <a:pt x="182" y="711"/>
                      <a:pt x="132" y="345"/>
                      <a:pt x="252" y="162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736"/>
              <p:cNvSpPr/>
              <p:nvPr/>
            </p:nvSpPr>
            <p:spPr bwMode="auto">
              <a:xfrm>
                <a:off x="6506442" y="1553008"/>
                <a:ext cx="1333500" cy="2052638"/>
              </a:xfrm>
              <a:custGeom>
                <a:avLst/>
                <a:gdLst>
                  <a:gd name="T0" fmla="*/ 24 w 623"/>
                  <a:gd name="T1" fmla="*/ 763 h 959"/>
                  <a:gd name="T2" fmla="*/ 1 w 623"/>
                  <a:gd name="T3" fmla="*/ 424 h 959"/>
                  <a:gd name="T4" fmla="*/ 70 w 623"/>
                  <a:gd name="T5" fmla="*/ 85 h 959"/>
                  <a:gd name="T6" fmla="*/ 280 w 623"/>
                  <a:gd name="T7" fmla="*/ 14 h 959"/>
                  <a:gd name="T8" fmla="*/ 563 w 623"/>
                  <a:gd name="T9" fmla="*/ 69 h 959"/>
                  <a:gd name="T10" fmla="*/ 604 w 623"/>
                  <a:gd name="T11" fmla="*/ 208 h 959"/>
                  <a:gd name="T12" fmla="*/ 622 w 623"/>
                  <a:gd name="T13" fmla="*/ 483 h 959"/>
                  <a:gd name="T14" fmla="*/ 580 w 623"/>
                  <a:gd name="T15" fmla="*/ 843 h 959"/>
                  <a:gd name="T16" fmla="*/ 150 w 623"/>
                  <a:gd name="T17" fmla="*/ 924 h 959"/>
                  <a:gd name="T18" fmla="*/ 24 w 623"/>
                  <a:gd name="T19" fmla="*/ 763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3" h="959">
                    <a:moveTo>
                      <a:pt x="24" y="763"/>
                    </a:moveTo>
                    <a:cubicBezTo>
                      <a:pt x="10" y="672"/>
                      <a:pt x="0" y="545"/>
                      <a:pt x="1" y="424"/>
                    </a:cubicBezTo>
                    <a:cubicBezTo>
                      <a:pt x="1" y="269"/>
                      <a:pt x="24" y="155"/>
                      <a:pt x="70" y="85"/>
                    </a:cubicBezTo>
                    <a:cubicBezTo>
                      <a:pt x="81" y="68"/>
                      <a:pt x="157" y="28"/>
                      <a:pt x="280" y="14"/>
                    </a:cubicBezTo>
                    <a:cubicBezTo>
                      <a:pt x="405" y="0"/>
                      <a:pt x="513" y="21"/>
                      <a:pt x="563" y="69"/>
                    </a:cubicBezTo>
                    <a:cubicBezTo>
                      <a:pt x="563" y="69"/>
                      <a:pt x="587" y="93"/>
                      <a:pt x="604" y="208"/>
                    </a:cubicBezTo>
                    <a:cubicBezTo>
                      <a:pt x="616" y="284"/>
                      <a:pt x="623" y="382"/>
                      <a:pt x="622" y="483"/>
                    </a:cubicBezTo>
                    <a:cubicBezTo>
                      <a:pt x="622" y="684"/>
                      <a:pt x="597" y="814"/>
                      <a:pt x="580" y="843"/>
                    </a:cubicBezTo>
                    <a:cubicBezTo>
                      <a:pt x="509" y="959"/>
                      <a:pt x="307" y="948"/>
                      <a:pt x="150" y="924"/>
                    </a:cubicBezTo>
                    <a:cubicBezTo>
                      <a:pt x="52" y="908"/>
                      <a:pt x="32" y="809"/>
                      <a:pt x="24" y="7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7" name="Content Placeholder 2"/>
            <p:cNvSpPr txBox="1"/>
            <p:nvPr/>
          </p:nvSpPr>
          <p:spPr>
            <a:xfrm rot="1941051">
              <a:off x="6640554" y="2598976"/>
              <a:ext cx="1262380" cy="145224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ym typeface="+mn-lt"/>
                </a:rPr>
                <a:t>如何选择适合发文投稿的期刊？</a:t>
              </a:r>
              <a:endParaRPr lang="zh-CN" altLang="en-US" sz="2400" b="1" dirty="0"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 bwMode="auto">
          <a:xfrm rot="294438">
            <a:off x="5558974" y="3805130"/>
            <a:ext cx="1074544" cy="1756619"/>
            <a:chOff x="3071" y="2446"/>
            <a:chExt cx="575" cy="866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3228" y="3107"/>
              <a:ext cx="230" cy="20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B329"/>
              </a:solidFill>
              <a:round/>
            </a:ln>
            <a:effectLst>
              <a:outerShdw dist="57150" dir="2700000" algn="ctr" rotWithShape="0">
                <a:srgbClr val="666666"/>
              </a:outerShdw>
            </a:effec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marL="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1pPr>
              <a:lvl2pPr marL="52197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2pPr>
              <a:lvl3pPr marL="104457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3pPr>
              <a:lvl4pPr marL="156654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4pPr>
              <a:lvl5pPr marL="208851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5pPr>
              <a:lvl6pPr marL="261112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6pPr>
              <a:lvl7pPr marL="313309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7pPr>
              <a:lvl8pPr marL="365506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8pPr>
              <a:lvl9pPr marL="417703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071" y="2446"/>
              <a:ext cx="575" cy="610"/>
            </a:xfrm>
            <a:custGeom>
              <a:avLst/>
              <a:gdLst>
                <a:gd name="T0" fmla="*/ 246 w 575"/>
                <a:gd name="T1" fmla="*/ 609 h 610"/>
                <a:gd name="T2" fmla="*/ 285 w 575"/>
                <a:gd name="T3" fmla="*/ 609 h 610"/>
                <a:gd name="T4" fmla="*/ 290 w 575"/>
                <a:gd name="T5" fmla="*/ 600 h 610"/>
                <a:gd name="T6" fmla="*/ 294 w 575"/>
                <a:gd name="T7" fmla="*/ 559 h 610"/>
                <a:gd name="T8" fmla="*/ 301 w 575"/>
                <a:gd name="T9" fmla="*/ 525 h 610"/>
                <a:gd name="T10" fmla="*/ 311 w 575"/>
                <a:gd name="T11" fmla="*/ 503 h 610"/>
                <a:gd name="T12" fmla="*/ 327 w 575"/>
                <a:gd name="T13" fmla="*/ 485 h 610"/>
                <a:gd name="T14" fmla="*/ 348 w 575"/>
                <a:gd name="T15" fmla="*/ 469 h 610"/>
                <a:gd name="T16" fmla="*/ 389 w 575"/>
                <a:gd name="T17" fmla="*/ 446 h 610"/>
                <a:gd name="T18" fmla="*/ 443 w 575"/>
                <a:gd name="T19" fmla="*/ 415 h 610"/>
                <a:gd name="T20" fmla="*/ 486 w 575"/>
                <a:gd name="T21" fmla="*/ 386 h 610"/>
                <a:gd name="T22" fmla="*/ 512 w 575"/>
                <a:gd name="T23" fmla="*/ 364 h 610"/>
                <a:gd name="T24" fmla="*/ 540 w 575"/>
                <a:gd name="T25" fmla="*/ 331 h 610"/>
                <a:gd name="T26" fmla="*/ 561 w 575"/>
                <a:gd name="T27" fmla="*/ 294 h 610"/>
                <a:gd name="T28" fmla="*/ 572 w 575"/>
                <a:gd name="T29" fmla="*/ 248 h 610"/>
                <a:gd name="T30" fmla="*/ 572 w 575"/>
                <a:gd name="T31" fmla="*/ 190 h 610"/>
                <a:gd name="T32" fmla="*/ 557 w 575"/>
                <a:gd name="T33" fmla="*/ 138 h 610"/>
                <a:gd name="T34" fmla="*/ 526 w 575"/>
                <a:gd name="T35" fmla="*/ 91 h 610"/>
                <a:gd name="T36" fmla="*/ 486 w 575"/>
                <a:gd name="T37" fmla="*/ 55 h 610"/>
                <a:gd name="T38" fmla="*/ 440 w 575"/>
                <a:gd name="T39" fmla="*/ 30 h 610"/>
                <a:gd name="T40" fmla="*/ 390 w 575"/>
                <a:gd name="T41" fmla="*/ 13 h 610"/>
                <a:gd name="T42" fmla="*/ 340 w 575"/>
                <a:gd name="T43" fmla="*/ 4 h 610"/>
                <a:gd name="T44" fmla="*/ 290 w 575"/>
                <a:gd name="T45" fmla="*/ 1 h 610"/>
                <a:gd name="T46" fmla="*/ 233 w 575"/>
                <a:gd name="T47" fmla="*/ 2 h 610"/>
                <a:gd name="T48" fmla="*/ 174 w 575"/>
                <a:gd name="T49" fmla="*/ 10 h 610"/>
                <a:gd name="T50" fmla="*/ 125 w 575"/>
                <a:gd name="T51" fmla="*/ 26 h 610"/>
                <a:gd name="T52" fmla="*/ 85 w 575"/>
                <a:gd name="T53" fmla="*/ 47 h 610"/>
                <a:gd name="T54" fmla="*/ 51 w 575"/>
                <a:gd name="T55" fmla="*/ 77 h 610"/>
                <a:gd name="T56" fmla="*/ 24 w 575"/>
                <a:gd name="T57" fmla="*/ 110 h 610"/>
                <a:gd name="T58" fmla="*/ 4 w 575"/>
                <a:gd name="T59" fmla="*/ 157 h 610"/>
                <a:gd name="T60" fmla="*/ 0 w 575"/>
                <a:gd name="T61" fmla="*/ 207 h 610"/>
                <a:gd name="T62" fmla="*/ 11 w 575"/>
                <a:gd name="T63" fmla="*/ 244 h 610"/>
                <a:gd name="T64" fmla="*/ 34 w 575"/>
                <a:gd name="T65" fmla="*/ 271 h 610"/>
                <a:gd name="T66" fmla="*/ 68 w 575"/>
                <a:gd name="T67" fmla="*/ 288 h 610"/>
                <a:gd name="T68" fmla="*/ 109 w 575"/>
                <a:gd name="T69" fmla="*/ 292 h 610"/>
                <a:gd name="T70" fmla="*/ 148 w 575"/>
                <a:gd name="T71" fmla="*/ 282 h 610"/>
                <a:gd name="T72" fmla="*/ 176 w 575"/>
                <a:gd name="T73" fmla="*/ 260 h 610"/>
                <a:gd name="T74" fmla="*/ 191 w 575"/>
                <a:gd name="T75" fmla="*/ 229 h 610"/>
                <a:gd name="T76" fmla="*/ 191 w 575"/>
                <a:gd name="T77" fmla="*/ 192 h 610"/>
                <a:gd name="T78" fmla="*/ 179 w 575"/>
                <a:gd name="T79" fmla="*/ 161 h 610"/>
                <a:gd name="T80" fmla="*/ 159 w 575"/>
                <a:gd name="T81" fmla="*/ 137 h 610"/>
                <a:gd name="T82" fmla="*/ 141 w 575"/>
                <a:gd name="T83" fmla="*/ 114 h 610"/>
                <a:gd name="T84" fmla="*/ 140 w 575"/>
                <a:gd name="T85" fmla="*/ 96 h 610"/>
                <a:gd name="T86" fmla="*/ 151 w 575"/>
                <a:gd name="T87" fmla="*/ 74 h 610"/>
                <a:gd name="T88" fmla="*/ 169 w 575"/>
                <a:gd name="T89" fmla="*/ 59 h 610"/>
                <a:gd name="T90" fmla="*/ 194 w 575"/>
                <a:gd name="T91" fmla="*/ 51 h 610"/>
                <a:gd name="T92" fmla="*/ 231 w 575"/>
                <a:gd name="T93" fmla="*/ 48 h 610"/>
                <a:gd name="T94" fmla="*/ 268 w 575"/>
                <a:gd name="T95" fmla="*/ 55 h 610"/>
                <a:gd name="T96" fmla="*/ 297 w 575"/>
                <a:gd name="T97" fmla="*/ 70 h 610"/>
                <a:gd name="T98" fmla="*/ 320 w 575"/>
                <a:gd name="T99" fmla="*/ 91 h 610"/>
                <a:gd name="T100" fmla="*/ 333 w 575"/>
                <a:gd name="T101" fmla="*/ 114 h 610"/>
                <a:gd name="T102" fmla="*/ 344 w 575"/>
                <a:gd name="T103" fmla="*/ 146 h 610"/>
                <a:gd name="T104" fmla="*/ 351 w 575"/>
                <a:gd name="T105" fmla="*/ 180 h 610"/>
                <a:gd name="T106" fmla="*/ 353 w 575"/>
                <a:gd name="T107" fmla="*/ 223 h 610"/>
                <a:gd name="T108" fmla="*/ 348 w 575"/>
                <a:gd name="T109" fmla="*/ 275 h 610"/>
                <a:gd name="T110" fmla="*/ 335 w 575"/>
                <a:gd name="T111" fmla="*/ 327 h 610"/>
                <a:gd name="T112" fmla="*/ 313 w 575"/>
                <a:gd name="T113" fmla="*/ 379 h 610"/>
                <a:gd name="T114" fmla="*/ 284 w 575"/>
                <a:gd name="T115" fmla="*/ 430 h 610"/>
                <a:gd name="T116" fmla="*/ 261 w 575"/>
                <a:gd name="T117" fmla="*/ 478 h 610"/>
                <a:gd name="T118" fmla="*/ 246 w 575"/>
                <a:gd name="T119" fmla="*/ 524 h 610"/>
                <a:gd name="T120" fmla="*/ 244 w 575"/>
                <a:gd name="T121" fmla="*/ 577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610">
                  <a:moveTo>
                    <a:pt x="244" y="577"/>
                  </a:moveTo>
                  <a:lnTo>
                    <a:pt x="244" y="581"/>
                  </a:lnTo>
                  <a:lnTo>
                    <a:pt x="244" y="585"/>
                  </a:lnTo>
                  <a:lnTo>
                    <a:pt x="244" y="588"/>
                  </a:lnTo>
                  <a:lnTo>
                    <a:pt x="244" y="591"/>
                  </a:lnTo>
                  <a:lnTo>
                    <a:pt x="244" y="594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601"/>
                  </a:lnTo>
                  <a:lnTo>
                    <a:pt x="244" y="603"/>
                  </a:lnTo>
                  <a:lnTo>
                    <a:pt x="244" y="605"/>
                  </a:lnTo>
                  <a:lnTo>
                    <a:pt x="244" y="606"/>
                  </a:lnTo>
                  <a:lnTo>
                    <a:pt x="245" y="607"/>
                  </a:lnTo>
                  <a:lnTo>
                    <a:pt x="245" y="608"/>
                  </a:lnTo>
                  <a:lnTo>
                    <a:pt x="245" y="609"/>
                  </a:lnTo>
                  <a:lnTo>
                    <a:pt x="246" y="609"/>
                  </a:lnTo>
                  <a:lnTo>
                    <a:pt x="247" y="609"/>
                  </a:lnTo>
                  <a:lnTo>
                    <a:pt x="248" y="609"/>
                  </a:lnTo>
                  <a:lnTo>
                    <a:pt x="249" y="609"/>
                  </a:lnTo>
                  <a:lnTo>
                    <a:pt x="250" y="609"/>
                  </a:lnTo>
                  <a:lnTo>
                    <a:pt x="252" y="609"/>
                  </a:lnTo>
                  <a:lnTo>
                    <a:pt x="253" y="609"/>
                  </a:lnTo>
                  <a:lnTo>
                    <a:pt x="255" y="609"/>
                  </a:lnTo>
                  <a:lnTo>
                    <a:pt x="257" y="609"/>
                  </a:lnTo>
                  <a:lnTo>
                    <a:pt x="259" y="609"/>
                  </a:lnTo>
                  <a:lnTo>
                    <a:pt x="262" y="609"/>
                  </a:lnTo>
                  <a:lnTo>
                    <a:pt x="264" y="609"/>
                  </a:lnTo>
                  <a:lnTo>
                    <a:pt x="267" y="609"/>
                  </a:lnTo>
                  <a:lnTo>
                    <a:pt x="270" y="609"/>
                  </a:lnTo>
                  <a:lnTo>
                    <a:pt x="272" y="609"/>
                  </a:lnTo>
                  <a:lnTo>
                    <a:pt x="275" y="609"/>
                  </a:lnTo>
                  <a:lnTo>
                    <a:pt x="277" y="609"/>
                  </a:lnTo>
                  <a:lnTo>
                    <a:pt x="279" y="609"/>
                  </a:lnTo>
                  <a:lnTo>
                    <a:pt x="281" y="609"/>
                  </a:lnTo>
                  <a:lnTo>
                    <a:pt x="283" y="609"/>
                  </a:lnTo>
                  <a:lnTo>
                    <a:pt x="284" y="609"/>
                  </a:lnTo>
                  <a:lnTo>
                    <a:pt x="285" y="609"/>
                  </a:lnTo>
                  <a:lnTo>
                    <a:pt x="286" y="609"/>
                  </a:lnTo>
                  <a:lnTo>
                    <a:pt x="287" y="609"/>
                  </a:lnTo>
                  <a:lnTo>
                    <a:pt x="288" y="609"/>
                  </a:lnTo>
                  <a:lnTo>
                    <a:pt x="289" y="609"/>
                  </a:lnTo>
                  <a:lnTo>
                    <a:pt x="290" y="609"/>
                  </a:lnTo>
                  <a:lnTo>
                    <a:pt x="290" y="608"/>
                  </a:lnTo>
                  <a:lnTo>
                    <a:pt x="290" y="607"/>
                  </a:lnTo>
                  <a:lnTo>
                    <a:pt x="290" y="606"/>
                  </a:lnTo>
                  <a:lnTo>
                    <a:pt x="290" y="605"/>
                  </a:lnTo>
                  <a:lnTo>
                    <a:pt x="290" y="604"/>
                  </a:lnTo>
                  <a:lnTo>
                    <a:pt x="290" y="603"/>
                  </a:lnTo>
                  <a:lnTo>
                    <a:pt x="290" y="602"/>
                  </a:lnTo>
                  <a:lnTo>
                    <a:pt x="290" y="601"/>
                  </a:lnTo>
                  <a:lnTo>
                    <a:pt x="290" y="600"/>
                  </a:lnTo>
                  <a:lnTo>
                    <a:pt x="290" y="598"/>
                  </a:lnTo>
                  <a:lnTo>
                    <a:pt x="290" y="597"/>
                  </a:lnTo>
                  <a:lnTo>
                    <a:pt x="291" y="595"/>
                  </a:lnTo>
                  <a:lnTo>
                    <a:pt x="291" y="593"/>
                  </a:lnTo>
                  <a:lnTo>
                    <a:pt x="291" y="592"/>
                  </a:lnTo>
                  <a:lnTo>
                    <a:pt x="291" y="590"/>
                  </a:lnTo>
                  <a:lnTo>
                    <a:pt x="291" y="588"/>
                  </a:lnTo>
                  <a:lnTo>
                    <a:pt x="291" y="586"/>
                  </a:lnTo>
                  <a:lnTo>
                    <a:pt x="291" y="584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79"/>
                  </a:lnTo>
                  <a:lnTo>
                    <a:pt x="292" y="576"/>
                  </a:lnTo>
                  <a:lnTo>
                    <a:pt x="292" y="574"/>
                  </a:lnTo>
                  <a:lnTo>
                    <a:pt x="293" y="572"/>
                  </a:lnTo>
                  <a:lnTo>
                    <a:pt x="293" y="570"/>
                  </a:lnTo>
                  <a:lnTo>
                    <a:pt x="293" y="568"/>
                  </a:lnTo>
                  <a:lnTo>
                    <a:pt x="293" y="565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9"/>
                  </a:lnTo>
                  <a:lnTo>
                    <a:pt x="294" y="556"/>
                  </a:lnTo>
                  <a:lnTo>
                    <a:pt x="295" y="554"/>
                  </a:lnTo>
                  <a:lnTo>
                    <a:pt x="295" y="552"/>
                  </a:lnTo>
                  <a:lnTo>
                    <a:pt x="295" y="550"/>
                  </a:lnTo>
                  <a:lnTo>
                    <a:pt x="296" y="548"/>
                  </a:lnTo>
                  <a:lnTo>
                    <a:pt x="296" y="547"/>
                  </a:lnTo>
                  <a:lnTo>
                    <a:pt x="296" y="545"/>
                  </a:lnTo>
                  <a:lnTo>
                    <a:pt x="297" y="543"/>
                  </a:lnTo>
                  <a:lnTo>
                    <a:pt x="297" y="541"/>
                  </a:lnTo>
                  <a:lnTo>
                    <a:pt x="297" y="540"/>
                  </a:lnTo>
                  <a:lnTo>
                    <a:pt x="298" y="538"/>
                  </a:lnTo>
                  <a:lnTo>
                    <a:pt x="298" y="537"/>
                  </a:lnTo>
                  <a:lnTo>
                    <a:pt x="298" y="535"/>
                  </a:lnTo>
                  <a:lnTo>
                    <a:pt x="299" y="534"/>
                  </a:lnTo>
                  <a:lnTo>
                    <a:pt x="299" y="533"/>
                  </a:lnTo>
                  <a:lnTo>
                    <a:pt x="300" y="531"/>
                  </a:lnTo>
                  <a:lnTo>
                    <a:pt x="300" y="530"/>
                  </a:lnTo>
                  <a:lnTo>
                    <a:pt x="300" y="529"/>
                  </a:lnTo>
                  <a:lnTo>
                    <a:pt x="301" y="527"/>
                  </a:lnTo>
                  <a:lnTo>
                    <a:pt x="301" y="526"/>
                  </a:lnTo>
                  <a:lnTo>
                    <a:pt x="301" y="525"/>
                  </a:lnTo>
                  <a:lnTo>
                    <a:pt x="302" y="524"/>
                  </a:lnTo>
                  <a:lnTo>
                    <a:pt x="302" y="523"/>
                  </a:lnTo>
                  <a:lnTo>
                    <a:pt x="303" y="521"/>
                  </a:lnTo>
                  <a:lnTo>
                    <a:pt x="303" y="520"/>
                  </a:lnTo>
                  <a:lnTo>
                    <a:pt x="303" y="519"/>
                  </a:lnTo>
                  <a:lnTo>
                    <a:pt x="304" y="518"/>
                  </a:lnTo>
                  <a:lnTo>
                    <a:pt x="304" y="517"/>
                  </a:lnTo>
                  <a:lnTo>
                    <a:pt x="305" y="516"/>
                  </a:lnTo>
                  <a:lnTo>
                    <a:pt x="305" y="515"/>
                  </a:lnTo>
                  <a:lnTo>
                    <a:pt x="305" y="514"/>
                  </a:lnTo>
                  <a:lnTo>
                    <a:pt x="306" y="513"/>
                  </a:lnTo>
                  <a:lnTo>
                    <a:pt x="306" y="512"/>
                  </a:lnTo>
                  <a:lnTo>
                    <a:pt x="307" y="511"/>
                  </a:lnTo>
                  <a:lnTo>
                    <a:pt x="307" y="510"/>
                  </a:lnTo>
                  <a:lnTo>
                    <a:pt x="308" y="509"/>
                  </a:lnTo>
                  <a:lnTo>
                    <a:pt x="308" y="508"/>
                  </a:lnTo>
                  <a:lnTo>
                    <a:pt x="309" y="507"/>
                  </a:lnTo>
                  <a:lnTo>
                    <a:pt x="310" y="506"/>
                  </a:lnTo>
                  <a:lnTo>
                    <a:pt x="310" y="505"/>
                  </a:lnTo>
                  <a:lnTo>
                    <a:pt x="311" y="504"/>
                  </a:lnTo>
                  <a:lnTo>
                    <a:pt x="311" y="503"/>
                  </a:lnTo>
                  <a:lnTo>
                    <a:pt x="312" y="502"/>
                  </a:lnTo>
                  <a:lnTo>
                    <a:pt x="313" y="501"/>
                  </a:lnTo>
                  <a:lnTo>
                    <a:pt x="314" y="500"/>
                  </a:lnTo>
                  <a:lnTo>
                    <a:pt x="314" y="499"/>
                  </a:lnTo>
                  <a:lnTo>
                    <a:pt x="315" y="498"/>
                  </a:lnTo>
                  <a:lnTo>
                    <a:pt x="316" y="497"/>
                  </a:lnTo>
                  <a:lnTo>
                    <a:pt x="316" y="496"/>
                  </a:lnTo>
                  <a:lnTo>
                    <a:pt x="317" y="495"/>
                  </a:lnTo>
                  <a:lnTo>
                    <a:pt x="318" y="495"/>
                  </a:lnTo>
                  <a:lnTo>
                    <a:pt x="319" y="494"/>
                  </a:lnTo>
                  <a:lnTo>
                    <a:pt x="319" y="493"/>
                  </a:lnTo>
                  <a:lnTo>
                    <a:pt x="320" y="492"/>
                  </a:lnTo>
                  <a:lnTo>
                    <a:pt x="321" y="491"/>
                  </a:lnTo>
                  <a:lnTo>
                    <a:pt x="322" y="490"/>
                  </a:lnTo>
                  <a:lnTo>
                    <a:pt x="323" y="489"/>
                  </a:lnTo>
                  <a:lnTo>
                    <a:pt x="324" y="488"/>
                  </a:lnTo>
                  <a:lnTo>
                    <a:pt x="325" y="487"/>
                  </a:lnTo>
                  <a:lnTo>
                    <a:pt x="326" y="486"/>
                  </a:lnTo>
                  <a:lnTo>
                    <a:pt x="327" y="485"/>
                  </a:lnTo>
                  <a:lnTo>
                    <a:pt x="328" y="485"/>
                  </a:lnTo>
                  <a:lnTo>
                    <a:pt x="329" y="484"/>
                  </a:lnTo>
                  <a:lnTo>
                    <a:pt x="329" y="483"/>
                  </a:lnTo>
                  <a:lnTo>
                    <a:pt x="330" y="482"/>
                  </a:lnTo>
                  <a:lnTo>
                    <a:pt x="331" y="482"/>
                  </a:lnTo>
                  <a:lnTo>
                    <a:pt x="332" y="481"/>
                  </a:lnTo>
                  <a:lnTo>
                    <a:pt x="333" y="480"/>
                  </a:lnTo>
                  <a:lnTo>
                    <a:pt x="334" y="479"/>
                  </a:lnTo>
                  <a:lnTo>
                    <a:pt x="335" y="479"/>
                  </a:lnTo>
                  <a:lnTo>
                    <a:pt x="336" y="478"/>
                  </a:lnTo>
                  <a:lnTo>
                    <a:pt x="337" y="477"/>
                  </a:lnTo>
                  <a:lnTo>
                    <a:pt x="338" y="476"/>
                  </a:lnTo>
                  <a:lnTo>
                    <a:pt x="339" y="476"/>
                  </a:lnTo>
                  <a:lnTo>
                    <a:pt x="340" y="475"/>
                  </a:lnTo>
                  <a:lnTo>
                    <a:pt x="341" y="474"/>
                  </a:lnTo>
                  <a:lnTo>
                    <a:pt x="342" y="473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6" y="471"/>
                  </a:lnTo>
                  <a:lnTo>
                    <a:pt x="347" y="470"/>
                  </a:lnTo>
                  <a:lnTo>
                    <a:pt x="348" y="469"/>
                  </a:lnTo>
                  <a:lnTo>
                    <a:pt x="350" y="468"/>
                  </a:lnTo>
                  <a:lnTo>
                    <a:pt x="351" y="467"/>
                  </a:lnTo>
                  <a:lnTo>
                    <a:pt x="353" y="466"/>
                  </a:lnTo>
                  <a:lnTo>
                    <a:pt x="354" y="465"/>
                  </a:lnTo>
                  <a:lnTo>
                    <a:pt x="356" y="464"/>
                  </a:lnTo>
                  <a:lnTo>
                    <a:pt x="358" y="463"/>
                  </a:lnTo>
                  <a:lnTo>
                    <a:pt x="359" y="463"/>
                  </a:lnTo>
                  <a:lnTo>
                    <a:pt x="361" y="462"/>
                  </a:lnTo>
                  <a:lnTo>
                    <a:pt x="363" y="461"/>
                  </a:lnTo>
                  <a:lnTo>
                    <a:pt x="365" y="459"/>
                  </a:lnTo>
                  <a:lnTo>
                    <a:pt x="367" y="458"/>
                  </a:lnTo>
                  <a:lnTo>
                    <a:pt x="369" y="457"/>
                  </a:lnTo>
                  <a:lnTo>
                    <a:pt x="371" y="456"/>
                  </a:lnTo>
                  <a:lnTo>
                    <a:pt x="373" y="455"/>
                  </a:lnTo>
                  <a:lnTo>
                    <a:pt x="375" y="454"/>
                  </a:lnTo>
                  <a:lnTo>
                    <a:pt x="377" y="453"/>
                  </a:lnTo>
                  <a:lnTo>
                    <a:pt x="379" y="451"/>
                  </a:lnTo>
                  <a:lnTo>
                    <a:pt x="382" y="450"/>
                  </a:lnTo>
                  <a:lnTo>
                    <a:pt x="384" y="449"/>
                  </a:lnTo>
                  <a:lnTo>
                    <a:pt x="386" y="447"/>
                  </a:lnTo>
                  <a:lnTo>
                    <a:pt x="389" y="446"/>
                  </a:lnTo>
                  <a:lnTo>
                    <a:pt x="391" y="445"/>
                  </a:lnTo>
                  <a:lnTo>
                    <a:pt x="394" y="443"/>
                  </a:lnTo>
                  <a:lnTo>
                    <a:pt x="397" y="442"/>
                  </a:lnTo>
                  <a:lnTo>
                    <a:pt x="399" y="440"/>
                  </a:lnTo>
                  <a:lnTo>
                    <a:pt x="402" y="439"/>
                  </a:lnTo>
                  <a:lnTo>
                    <a:pt x="405" y="437"/>
                  </a:lnTo>
                  <a:lnTo>
                    <a:pt x="407" y="435"/>
                  </a:lnTo>
                  <a:lnTo>
                    <a:pt x="410" y="434"/>
                  </a:lnTo>
                  <a:lnTo>
                    <a:pt x="412" y="432"/>
                  </a:lnTo>
                  <a:lnTo>
                    <a:pt x="415" y="431"/>
                  </a:lnTo>
                  <a:lnTo>
                    <a:pt x="418" y="429"/>
                  </a:lnTo>
                  <a:lnTo>
                    <a:pt x="420" y="428"/>
                  </a:lnTo>
                  <a:lnTo>
                    <a:pt x="423" y="426"/>
                  </a:lnTo>
                  <a:lnTo>
                    <a:pt x="426" y="425"/>
                  </a:lnTo>
                  <a:lnTo>
                    <a:pt x="428" y="423"/>
                  </a:lnTo>
                  <a:lnTo>
                    <a:pt x="431" y="422"/>
                  </a:lnTo>
                  <a:lnTo>
                    <a:pt x="433" y="420"/>
                  </a:lnTo>
                  <a:lnTo>
                    <a:pt x="436" y="419"/>
                  </a:lnTo>
                  <a:lnTo>
                    <a:pt x="438" y="418"/>
                  </a:lnTo>
                  <a:lnTo>
                    <a:pt x="441" y="416"/>
                  </a:lnTo>
                  <a:lnTo>
                    <a:pt x="443" y="415"/>
                  </a:lnTo>
                  <a:lnTo>
                    <a:pt x="446" y="413"/>
                  </a:lnTo>
                  <a:lnTo>
                    <a:pt x="448" y="412"/>
                  </a:lnTo>
                  <a:lnTo>
                    <a:pt x="451" y="410"/>
                  </a:lnTo>
                  <a:lnTo>
                    <a:pt x="453" y="409"/>
                  </a:lnTo>
                  <a:lnTo>
                    <a:pt x="455" y="407"/>
                  </a:lnTo>
                  <a:lnTo>
                    <a:pt x="457" y="406"/>
                  </a:lnTo>
                  <a:lnTo>
                    <a:pt x="460" y="405"/>
                  </a:lnTo>
                  <a:lnTo>
                    <a:pt x="462" y="403"/>
                  </a:lnTo>
                  <a:lnTo>
                    <a:pt x="464" y="402"/>
                  </a:lnTo>
                  <a:lnTo>
                    <a:pt x="466" y="401"/>
                  </a:lnTo>
                  <a:lnTo>
                    <a:pt x="468" y="399"/>
                  </a:lnTo>
                  <a:lnTo>
                    <a:pt x="470" y="398"/>
                  </a:lnTo>
                  <a:lnTo>
                    <a:pt x="472" y="396"/>
                  </a:lnTo>
                  <a:lnTo>
                    <a:pt x="474" y="395"/>
                  </a:lnTo>
                  <a:lnTo>
                    <a:pt x="476" y="394"/>
                  </a:lnTo>
                  <a:lnTo>
                    <a:pt x="478" y="392"/>
                  </a:lnTo>
                  <a:lnTo>
                    <a:pt x="479" y="391"/>
                  </a:lnTo>
                  <a:lnTo>
                    <a:pt x="481" y="390"/>
                  </a:lnTo>
                  <a:lnTo>
                    <a:pt x="483" y="389"/>
                  </a:lnTo>
                  <a:lnTo>
                    <a:pt x="484" y="387"/>
                  </a:lnTo>
                  <a:lnTo>
                    <a:pt x="486" y="386"/>
                  </a:lnTo>
                  <a:lnTo>
                    <a:pt x="488" y="385"/>
                  </a:lnTo>
                  <a:lnTo>
                    <a:pt x="489" y="384"/>
                  </a:lnTo>
                  <a:lnTo>
                    <a:pt x="490" y="383"/>
                  </a:lnTo>
                  <a:lnTo>
                    <a:pt x="492" y="382"/>
                  </a:lnTo>
                  <a:lnTo>
                    <a:pt x="493" y="381"/>
                  </a:lnTo>
                  <a:lnTo>
                    <a:pt x="494" y="380"/>
                  </a:lnTo>
                  <a:lnTo>
                    <a:pt x="496" y="379"/>
                  </a:lnTo>
                  <a:lnTo>
                    <a:pt x="497" y="378"/>
                  </a:lnTo>
                  <a:lnTo>
                    <a:pt x="498" y="377"/>
                  </a:lnTo>
                  <a:lnTo>
                    <a:pt x="499" y="376"/>
                  </a:lnTo>
                  <a:lnTo>
                    <a:pt x="500" y="375"/>
                  </a:lnTo>
                  <a:lnTo>
                    <a:pt x="501" y="374"/>
                  </a:lnTo>
                  <a:lnTo>
                    <a:pt x="502" y="373"/>
                  </a:lnTo>
                  <a:lnTo>
                    <a:pt x="503" y="372"/>
                  </a:lnTo>
                  <a:lnTo>
                    <a:pt x="504" y="371"/>
                  </a:lnTo>
                  <a:lnTo>
                    <a:pt x="505" y="370"/>
                  </a:lnTo>
                  <a:lnTo>
                    <a:pt x="507" y="369"/>
                  </a:lnTo>
                  <a:lnTo>
                    <a:pt x="508" y="368"/>
                  </a:lnTo>
                  <a:lnTo>
                    <a:pt x="509" y="367"/>
                  </a:lnTo>
                  <a:lnTo>
                    <a:pt x="510" y="366"/>
                  </a:lnTo>
                  <a:lnTo>
                    <a:pt x="512" y="364"/>
                  </a:lnTo>
                  <a:lnTo>
                    <a:pt x="513" y="363"/>
                  </a:lnTo>
                  <a:lnTo>
                    <a:pt x="514" y="362"/>
                  </a:lnTo>
                  <a:lnTo>
                    <a:pt x="516" y="360"/>
                  </a:lnTo>
                  <a:lnTo>
                    <a:pt x="517" y="359"/>
                  </a:lnTo>
                  <a:lnTo>
                    <a:pt x="518" y="357"/>
                  </a:lnTo>
                  <a:lnTo>
                    <a:pt x="520" y="356"/>
                  </a:lnTo>
                  <a:lnTo>
                    <a:pt x="521" y="354"/>
                  </a:lnTo>
                  <a:lnTo>
                    <a:pt x="522" y="353"/>
                  </a:lnTo>
                  <a:lnTo>
                    <a:pt x="524" y="351"/>
                  </a:lnTo>
                  <a:lnTo>
                    <a:pt x="525" y="350"/>
                  </a:lnTo>
                  <a:lnTo>
                    <a:pt x="526" y="348"/>
                  </a:lnTo>
                  <a:lnTo>
                    <a:pt x="528" y="347"/>
                  </a:lnTo>
                  <a:lnTo>
                    <a:pt x="529" y="345"/>
                  </a:lnTo>
                  <a:lnTo>
                    <a:pt x="531" y="343"/>
                  </a:lnTo>
                  <a:lnTo>
                    <a:pt x="532" y="342"/>
                  </a:lnTo>
                  <a:lnTo>
                    <a:pt x="533" y="340"/>
                  </a:lnTo>
                  <a:lnTo>
                    <a:pt x="535" y="338"/>
                  </a:lnTo>
                  <a:lnTo>
                    <a:pt x="536" y="337"/>
                  </a:lnTo>
                  <a:lnTo>
                    <a:pt x="537" y="335"/>
                  </a:lnTo>
                  <a:lnTo>
                    <a:pt x="538" y="333"/>
                  </a:lnTo>
                  <a:lnTo>
                    <a:pt x="540" y="331"/>
                  </a:lnTo>
                  <a:lnTo>
                    <a:pt x="541" y="329"/>
                  </a:lnTo>
                  <a:lnTo>
                    <a:pt x="542" y="328"/>
                  </a:lnTo>
                  <a:lnTo>
                    <a:pt x="543" y="326"/>
                  </a:lnTo>
                  <a:lnTo>
                    <a:pt x="545" y="324"/>
                  </a:lnTo>
                  <a:lnTo>
                    <a:pt x="546" y="322"/>
                  </a:lnTo>
                  <a:lnTo>
                    <a:pt x="547" y="321"/>
                  </a:lnTo>
                  <a:lnTo>
                    <a:pt x="548" y="319"/>
                  </a:lnTo>
                  <a:lnTo>
                    <a:pt x="549" y="317"/>
                  </a:lnTo>
                  <a:lnTo>
                    <a:pt x="550" y="315"/>
                  </a:lnTo>
                  <a:lnTo>
                    <a:pt x="551" y="313"/>
                  </a:lnTo>
                  <a:lnTo>
                    <a:pt x="552" y="312"/>
                  </a:lnTo>
                  <a:lnTo>
                    <a:pt x="553" y="310"/>
                  </a:lnTo>
                  <a:lnTo>
                    <a:pt x="554" y="308"/>
                  </a:lnTo>
                  <a:lnTo>
                    <a:pt x="555" y="306"/>
                  </a:lnTo>
                  <a:lnTo>
                    <a:pt x="556" y="305"/>
                  </a:lnTo>
                  <a:lnTo>
                    <a:pt x="557" y="303"/>
                  </a:lnTo>
                  <a:lnTo>
                    <a:pt x="558" y="301"/>
                  </a:lnTo>
                  <a:lnTo>
                    <a:pt x="558" y="299"/>
                  </a:lnTo>
                  <a:lnTo>
                    <a:pt x="559" y="297"/>
                  </a:lnTo>
                  <a:lnTo>
                    <a:pt x="560" y="295"/>
                  </a:lnTo>
                  <a:lnTo>
                    <a:pt x="561" y="294"/>
                  </a:lnTo>
                  <a:lnTo>
                    <a:pt x="561" y="292"/>
                  </a:lnTo>
                  <a:lnTo>
                    <a:pt x="562" y="290"/>
                  </a:lnTo>
                  <a:lnTo>
                    <a:pt x="563" y="288"/>
                  </a:lnTo>
                  <a:lnTo>
                    <a:pt x="563" y="286"/>
                  </a:lnTo>
                  <a:lnTo>
                    <a:pt x="564" y="284"/>
                  </a:lnTo>
                  <a:lnTo>
                    <a:pt x="565" y="282"/>
                  </a:lnTo>
                  <a:lnTo>
                    <a:pt x="565" y="280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7" y="274"/>
                  </a:lnTo>
                  <a:lnTo>
                    <a:pt x="568" y="272"/>
                  </a:lnTo>
                  <a:lnTo>
                    <a:pt x="568" y="270"/>
                  </a:lnTo>
                  <a:lnTo>
                    <a:pt x="569" y="268"/>
                  </a:lnTo>
                  <a:lnTo>
                    <a:pt x="569" y="265"/>
                  </a:lnTo>
                  <a:lnTo>
                    <a:pt x="570" y="263"/>
                  </a:lnTo>
                  <a:lnTo>
                    <a:pt x="570" y="261"/>
                  </a:lnTo>
                  <a:lnTo>
                    <a:pt x="570" y="258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2" y="248"/>
                  </a:lnTo>
                  <a:lnTo>
                    <a:pt x="572" y="246"/>
                  </a:lnTo>
                  <a:lnTo>
                    <a:pt x="572" y="243"/>
                  </a:lnTo>
                  <a:lnTo>
                    <a:pt x="573" y="240"/>
                  </a:lnTo>
                  <a:lnTo>
                    <a:pt x="573" y="238"/>
                  </a:lnTo>
                  <a:lnTo>
                    <a:pt x="573" y="235"/>
                  </a:lnTo>
                  <a:lnTo>
                    <a:pt x="573" y="232"/>
                  </a:lnTo>
                  <a:lnTo>
                    <a:pt x="574" y="229"/>
                  </a:lnTo>
                  <a:lnTo>
                    <a:pt x="574" y="226"/>
                  </a:lnTo>
                  <a:lnTo>
                    <a:pt x="574" y="223"/>
                  </a:lnTo>
                  <a:lnTo>
                    <a:pt x="574" y="220"/>
                  </a:lnTo>
                  <a:lnTo>
                    <a:pt x="574" y="218"/>
                  </a:lnTo>
                  <a:lnTo>
                    <a:pt x="574" y="215"/>
                  </a:lnTo>
                  <a:lnTo>
                    <a:pt x="574" y="212"/>
                  </a:lnTo>
                  <a:lnTo>
                    <a:pt x="574" y="209"/>
                  </a:lnTo>
                  <a:lnTo>
                    <a:pt x="574" y="206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3" y="195"/>
                  </a:lnTo>
                  <a:lnTo>
                    <a:pt x="572" y="193"/>
                  </a:lnTo>
                  <a:lnTo>
                    <a:pt x="572" y="190"/>
                  </a:lnTo>
                  <a:lnTo>
                    <a:pt x="572" y="187"/>
                  </a:lnTo>
                  <a:lnTo>
                    <a:pt x="571" y="185"/>
                  </a:lnTo>
                  <a:lnTo>
                    <a:pt x="571" y="182"/>
                  </a:lnTo>
                  <a:lnTo>
                    <a:pt x="570" y="180"/>
                  </a:lnTo>
                  <a:lnTo>
                    <a:pt x="570" y="177"/>
                  </a:lnTo>
                  <a:lnTo>
                    <a:pt x="569" y="174"/>
                  </a:lnTo>
                  <a:lnTo>
                    <a:pt x="568" y="172"/>
                  </a:lnTo>
                  <a:lnTo>
                    <a:pt x="568" y="169"/>
                  </a:lnTo>
                  <a:lnTo>
                    <a:pt x="567" y="167"/>
                  </a:lnTo>
                  <a:lnTo>
                    <a:pt x="567" y="164"/>
                  </a:lnTo>
                  <a:lnTo>
                    <a:pt x="566" y="162"/>
                  </a:lnTo>
                  <a:lnTo>
                    <a:pt x="565" y="159"/>
                  </a:lnTo>
                  <a:lnTo>
                    <a:pt x="564" y="157"/>
                  </a:lnTo>
                  <a:lnTo>
                    <a:pt x="564" y="155"/>
                  </a:lnTo>
                  <a:lnTo>
                    <a:pt x="563" y="152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0" y="145"/>
                  </a:lnTo>
                  <a:lnTo>
                    <a:pt x="559" y="143"/>
                  </a:lnTo>
                  <a:lnTo>
                    <a:pt x="558" y="140"/>
                  </a:lnTo>
                  <a:lnTo>
                    <a:pt x="557" y="138"/>
                  </a:lnTo>
                  <a:lnTo>
                    <a:pt x="556" y="136"/>
                  </a:lnTo>
                  <a:lnTo>
                    <a:pt x="555" y="133"/>
                  </a:lnTo>
                  <a:lnTo>
                    <a:pt x="554" y="131"/>
                  </a:lnTo>
                  <a:lnTo>
                    <a:pt x="552" y="129"/>
                  </a:lnTo>
                  <a:lnTo>
                    <a:pt x="551" y="126"/>
                  </a:lnTo>
                  <a:lnTo>
                    <a:pt x="550" y="124"/>
                  </a:lnTo>
                  <a:lnTo>
                    <a:pt x="549" y="122"/>
                  </a:lnTo>
                  <a:lnTo>
                    <a:pt x="547" y="119"/>
                  </a:lnTo>
                  <a:lnTo>
                    <a:pt x="546" y="117"/>
                  </a:lnTo>
                  <a:lnTo>
                    <a:pt x="544" y="115"/>
                  </a:lnTo>
                  <a:lnTo>
                    <a:pt x="543" y="113"/>
                  </a:lnTo>
                  <a:lnTo>
                    <a:pt x="541" y="110"/>
                  </a:lnTo>
                  <a:lnTo>
                    <a:pt x="540" y="108"/>
                  </a:lnTo>
                  <a:lnTo>
                    <a:pt x="538" y="106"/>
                  </a:lnTo>
                  <a:lnTo>
                    <a:pt x="537" y="104"/>
                  </a:lnTo>
                  <a:lnTo>
                    <a:pt x="535" y="101"/>
                  </a:lnTo>
                  <a:lnTo>
                    <a:pt x="533" y="99"/>
                  </a:lnTo>
                  <a:lnTo>
                    <a:pt x="532" y="97"/>
                  </a:lnTo>
                  <a:lnTo>
                    <a:pt x="530" y="95"/>
                  </a:lnTo>
                  <a:lnTo>
                    <a:pt x="528" y="93"/>
                  </a:lnTo>
                  <a:lnTo>
                    <a:pt x="526" y="91"/>
                  </a:lnTo>
                  <a:lnTo>
                    <a:pt x="525" y="89"/>
                  </a:lnTo>
                  <a:lnTo>
                    <a:pt x="523" y="87"/>
                  </a:lnTo>
                  <a:lnTo>
                    <a:pt x="521" y="85"/>
                  </a:lnTo>
                  <a:lnTo>
                    <a:pt x="519" y="83"/>
                  </a:lnTo>
                  <a:lnTo>
                    <a:pt x="517" y="81"/>
                  </a:lnTo>
                  <a:lnTo>
                    <a:pt x="515" y="80"/>
                  </a:lnTo>
                  <a:lnTo>
                    <a:pt x="513" y="78"/>
                  </a:lnTo>
                  <a:lnTo>
                    <a:pt x="512" y="76"/>
                  </a:lnTo>
                  <a:lnTo>
                    <a:pt x="510" y="74"/>
                  </a:lnTo>
                  <a:lnTo>
                    <a:pt x="508" y="72"/>
                  </a:lnTo>
                  <a:lnTo>
                    <a:pt x="506" y="71"/>
                  </a:lnTo>
                  <a:lnTo>
                    <a:pt x="504" y="69"/>
                  </a:lnTo>
                  <a:lnTo>
                    <a:pt x="502" y="67"/>
                  </a:lnTo>
                  <a:lnTo>
                    <a:pt x="500" y="66"/>
                  </a:lnTo>
                  <a:lnTo>
                    <a:pt x="498" y="64"/>
                  </a:lnTo>
                  <a:lnTo>
                    <a:pt x="496" y="62"/>
                  </a:lnTo>
                  <a:lnTo>
                    <a:pt x="494" y="61"/>
                  </a:lnTo>
                  <a:lnTo>
                    <a:pt x="492" y="59"/>
                  </a:lnTo>
                  <a:lnTo>
                    <a:pt x="490" y="58"/>
                  </a:lnTo>
                  <a:lnTo>
                    <a:pt x="488" y="56"/>
                  </a:lnTo>
                  <a:lnTo>
                    <a:pt x="486" y="55"/>
                  </a:lnTo>
                  <a:lnTo>
                    <a:pt x="483" y="53"/>
                  </a:lnTo>
                  <a:lnTo>
                    <a:pt x="481" y="52"/>
                  </a:lnTo>
                  <a:lnTo>
                    <a:pt x="479" y="51"/>
                  </a:lnTo>
                  <a:lnTo>
                    <a:pt x="477" y="49"/>
                  </a:lnTo>
                  <a:lnTo>
                    <a:pt x="475" y="48"/>
                  </a:lnTo>
                  <a:lnTo>
                    <a:pt x="473" y="47"/>
                  </a:lnTo>
                  <a:lnTo>
                    <a:pt x="471" y="45"/>
                  </a:lnTo>
                  <a:lnTo>
                    <a:pt x="469" y="44"/>
                  </a:lnTo>
                  <a:lnTo>
                    <a:pt x="467" y="43"/>
                  </a:lnTo>
                  <a:lnTo>
                    <a:pt x="464" y="42"/>
                  </a:lnTo>
                  <a:lnTo>
                    <a:pt x="462" y="40"/>
                  </a:lnTo>
                  <a:lnTo>
                    <a:pt x="460" y="39"/>
                  </a:lnTo>
                  <a:lnTo>
                    <a:pt x="458" y="38"/>
                  </a:lnTo>
                  <a:lnTo>
                    <a:pt x="456" y="37"/>
                  </a:lnTo>
                  <a:lnTo>
                    <a:pt x="454" y="36"/>
                  </a:lnTo>
                  <a:lnTo>
                    <a:pt x="451" y="35"/>
                  </a:lnTo>
                  <a:lnTo>
                    <a:pt x="449" y="34"/>
                  </a:lnTo>
                  <a:lnTo>
                    <a:pt x="447" y="33"/>
                  </a:lnTo>
                  <a:lnTo>
                    <a:pt x="445" y="32"/>
                  </a:lnTo>
                  <a:lnTo>
                    <a:pt x="442" y="31"/>
                  </a:lnTo>
                  <a:lnTo>
                    <a:pt x="440" y="30"/>
                  </a:lnTo>
                  <a:lnTo>
                    <a:pt x="438" y="29"/>
                  </a:lnTo>
                  <a:lnTo>
                    <a:pt x="436" y="28"/>
                  </a:lnTo>
                  <a:lnTo>
                    <a:pt x="433" y="27"/>
                  </a:lnTo>
                  <a:lnTo>
                    <a:pt x="431" y="26"/>
                  </a:lnTo>
                  <a:lnTo>
                    <a:pt x="429" y="25"/>
                  </a:lnTo>
                  <a:lnTo>
                    <a:pt x="426" y="24"/>
                  </a:lnTo>
                  <a:lnTo>
                    <a:pt x="424" y="23"/>
                  </a:lnTo>
                  <a:lnTo>
                    <a:pt x="421" y="23"/>
                  </a:lnTo>
                  <a:lnTo>
                    <a:pt x="419" y="22"/>
                  </a:lnTo>
                  <a:lnTo>
                    <a:pt x="417" y="21"/>
                  </a:lnTo>
                  <a:lnTo>
                    <a:pt x="414" y="20"/>
                  </a:lnTo>
                  <a:lnTo>
                    <a:pt x="412" y="19"/>
                  </a:lnTo>
                  <a:lnTo>
                    <a:pt x="409" y="19"/>
                  </a:lnTo>
                  <a:lnTo>
                    <a:pt x="407" y="18"/>
                  </a:lnTo>
                  <a:lnTo>
                    <a:pt x="404" y="17"/>
                  </a:lnTo>
                  <a:lnTo>
                    <a:pt x="402" y="16"/>
                  </a:lnTo>
                  <a:lnTo>
                    <a:pt x="399" y="16"/>
                  </a:lnTo>
                  <a:lnTo>
                    <a:pt x="397" y="15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90" y="13"/>
                  </a:lnTo>
                  <a:lnTo>
                    <a:pt x="387" y="12"/>
                  </a:lnTo>
                  <a:lnTo>
                    <a:pt x="385" y="12"/>
                  </a:lnTo>
                  <a:lnTo>
                    <a:pt x="383" y="11"/>
                  </a:lnTo>
                  <a:lnTo>
                    <a:pt x="380" y="11"/>
                  </a:lnTo>
                  <a:lnTo>
                    <a:pt x="378" y="10"/>
                  </a:lnTo>
                  <a:lnTo>
                    <a:pt x="376" y="10"/>
                  </a:lnTo>
                  <a:lnTo>
                    <a:pt x="373" y="9"/>
                  </a:lnTo>
                  <a:lnTo>
                    <a:pt x="371" y="9"/>
                  </a:lnTo>
                  <a:lnTo>
                    <a:pt x="369" y="8"/>
                  </a:lnTo>
                  <a:lnTo>
                    <a:pt x="366" y="8"/>
                  </a:lnTo>
                  <a:lnTo>
                    <a:pt x="364" y="8"/>
                  </a:lnTo>
                  <a:lnTo>
                    <a:pt x="362" y="7"/>
                  </a:lnTo>
                  <a:lnTo>
                    <a:pt x="359" y="7"/>
                  </a:lnTo>
                  <a:lnTo>
                    <a:pt x="357" y="6"/>
                  </a:lnTo>
                  <a:lnTo>
                    <a:pt x="355" y="6"/>
                  </a:lnTo>
                  <a:lnTo>
                    <a:pt x="352" y="6"/>
                  </a:lnTo>
                  <a:lnTo>
                    <a:pt x="350" y="5"/>
                  </a:lnTo>
                  <a:lnTo>
                    <a:pt x="347" y="5"/>
                  </a:lnTo>
                  <a:lnTo>
                    <a:pt x="345" y="5"/>
                  </a:lnTo>
                  <a:lnTo>
                    <a:pt x="342" y="4"/>
                  </a:lnTo>
                  <a:lnTo>
                    <a:pt x="340" y="4"/>
                  </a:lnTo>
                  <a:lnTo>
                    <a:pt x="337" y="4"/>
                  </a:lnTo>
                  <a:lnTo>
                    <a:pt x="335" y="4"/>
                  </a:lnTo>
                  <a:lnTo>
                    <a:pt x="332" y="3"/>
                  </a:lnTo>
                  <a:lnTo>
                    <a:pt x="330" y="3"/>
                  </a:lnTo>
                  <a:lnTo>
                    <a:pt x="327" y="3"/>
                  </a:lnTo>
                  <a:lnTo>
                    <a:pt x="324" y="3"/>
                  </a:lnTo>
                  <a:lnTo>
                    <a:pt x="322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2"/>
                  </a:lnTo>
                  <a:lnTo>
                    <a:pt x="310" y="2"/>
                  </a:lnTo>
                  <a:lnTo>
                    <a:pt x="308" y="1"/>
                  </a:lnTo>
                  <a:lnTo>
                    <a:pt x="306" y="1"/>
                  </a:lnTo>
                  <a:lnTo>
                    <a:pt x="303" y="1"/>
                  </a:lnTo>
                  <a:lnTo>
                    <a:pt x="301" y="1"/>
                  </a:lnTo>
                  <a:lnTo>
                    <a:pt x="299" y="1"/>
                  </a:lnTo>
                  <a:lnTo>
                    <a:pt x="297" y="1"/>
                  </a:lnTo>
                  <a:lnTo>
                    <a:pt x="295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8" y="1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9" y="0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5" y="1"/>
                  </a:lnTo>
                  <a:lnTo>
                    <a:pt x="263" y="1"/>
                  </a:lnTo>
                  <a:lnTo>
                    <a:pt x="260" y="1"/>
                  </a:lnTo>
                  <a:lnTo>
                    <a:pt x="257" y="1"/>
                  </a:lnTo>
                  <a:lnTo>
                    <a:pt x="254" y="1"/>
                  </a:lnTo>
                  <a:lnTo>
                    <a:pt x="251" y="1"/>
                  </a:lnTo>
                  <a:lnTo>
                    <a:pt x="248" y="1"/>
                  </a:lnTo>
                  <a:lnTo>
                    <a:pt x="245" y="1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6" y="2"/>
                  </a:lnTo>
                  <a:lnTo>
                    <a:pt x="233" y="2"/>
                  </a:lnTo>
                  <a:lnTo>
                    <a:pt x="230" y="2"/>
                  </a:lnTo>
                  <a:lnTo>
                    <a:pt x="227" y="3"/>
                  </a:lnTo>
                  <a:lnTo>
                    <a:pt x="224" y="3"/>
                  </a:lnTo>
                  <a:lnTo>
                    <a:pt x="221" y="3"/>
                  </a:lnTo>
                  <a:lnTo>
                    <a:pt x="218" y="3"/>
                  </a:lnTo>
                  <a:lnTo>
                    <a:pt x="215" y="4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7" y="5"/>
                  </a:lnTo>
                  <a:lnTo>
                    <a:pt x="204" y="5"/>
                  </a:lnTo>
                  <a:lnTo>
                    <a:pt x="201" y="6"/>
                  </a:lnTo>
                  <a:lnTo>
                    <a:pt x="198" y="6"/>
                  </a:lnTo>
                  <a:lnTo>
                    <a:pt x="195" y="6"/>
                  </a:lnTo>
                  <a:lnTo>
                    <a:pt x="193" y="7"/>
                  </a:lnTo>
                  <a:lnTo>
                    <a:pt x="190" y="7"/>
                  </a:lnTo>
                  <a:lnTo>
                    <a:pt x="187" y="8"/>
                  </a:lnTo>
                  <a:lnTo>
                    <a:pt x="184" y="8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9" y="12"/>
                  </a:lnTo>
                  <a:lnTo>
                    <a:pt x="166" y="12"/>
                  </a:lnTo>
                  <a:lnTo>
                    <a:pt x="164" y="13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6" y="15"/>
                  </a:lnTo>
                  <a:lnTo>
                    <a:pt x="154" y="16"/>
                  </a:lnTo>
                  <a:lnTo>
                    <a:pt x="152" y="17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19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8" y="21"/>
                  </a:lnTo>
                  <a:lnTo>
                    <a:pt x="136" y="22"/>
                  </a:lnTo>
                  <a:lnTo>
                    <a:pt x="134" y="23"/>
                  </a:lnTo>
                  <a:lnTo>
                    <a:pt x="132" y="23"/>
                  </a:lnTo>
                  <a:lnTo>
                    <a:pt x="129" y="24"/>
                  </a:lnTo>
                  <a:lnTo>
                    <a:pt x="127" y="25"/>
                  </a:lnTo>
                  <a:lnTo>
                    <a:pt x="125" y="26"/>
                  </a:lnTo>
                  <a:lnTo>
                    <a:pt x="123" y="27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29"/>
                  </a:lnTo>
                  <a:lnTo>
                    <a:pt x="115" y="30"/>
                  </a:lnTo>
                  <a:lnTo>
                    <a:pt x="113" y="31"/>
                  </a:lnTo>
                  <a:lnTo>
                    <a:pt x="111" y="32"/>
                  </a:lnTo>
                  <a:lnTo>
                    <a:pt x="109" y="33"/>
                  </a:lnTo>
                  <a:lnTo>
                    <a:pt x="107" y="34"/>
                  </a:lnTo>
                  <a:lnTo>
                    <a:pt x="105" y="35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0" y="38"/>
                  </a:lnTo>
                  <a:lnTo>
                    <a:pt x="98" y="39"/>
                  </a:lnTo>
                  <a:lnTo>
                    <a:pt x="96" y="40"/>
                  </a:lnTo>
                  <a:lnTo>
                    <a:pt x="94" y="41"/>
                  </a:lnTo>
                  <a:lnTo>
                    <a:pt x="92" y="42"/>
                  </a:lnTo>
                  <a:lnTo>
                    <a:pt x="91" y="44"/>
                  </a:lnTo>
                  <a:lnTo>
                    <a:pt x="89" y="45"/>
                  </a:lnTo>
                  <a:lnTo>
                    <a:pt x="87" y="46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82" y="50"/>
                  </a:lnTo>
                  <a:lnTo>
                    <a:pt x="80" y="51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8" y="61"/>
                  </a:lnTo>
                  <a:lnTo>
                    <a:pt x="66" y="62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8" y="69"/>
                  </a:lnTo>
                  <a:lnTo>
                    <a:pt x="56" y="71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49" y="78"/>
                  </a:lnTo>
                  <a:lnTo>
                    <a:pt x="48" y="80"/>
                  </a:lnTo>
                  <a:lnTo>
                    <a:pt x="46" y="81"/>
                  </a:lnTo>
                  <a:lnTo>
                    <a:pt x="45" y="83"/>
                  </a:lnTo>
                  <a:lnTo>
                    <a:pt x="44" y="84"/>
                  </a:lnTo>
                  <a:lnTo>
                    <a:pt x="43" y="86"/>
                  </a:lnTo>
                  <a:lnTo>
                    <a:pt x="41" y="87"/>
                  </a:lnTo>
                  <a:lnTo>
                    <a:pt x="40" y="89"/>
                  </a:lnTo>
                  <a:lnTo>
                    <a:pt x="39" y="90"/>
                  </a:lnTo>
                  <a:lnTo>
                    <a:pt x="37" y="92"/>
                  </a:lnTo>
                  <a:lnTo>
                    <a:pt x="36" y="93"/>
                  </a:lnTo>
                  <a:lnTo>
                    <a:pt x="35" y="95"/>
                  </a:lnTo>
                  <a:lnTo>
                    <a:pt x="34" y="97"/>
                  </a:lnTo>
                  <a:lnTo>
                    <a:pt x="33" y="98"/>
                  </a:lnTo>
                  <a:lnTo>
                    <a:pt x="31" y="100"/>
                  </a:lnTo>
                  <a:lnTo>
                    <a:pt x="30" y="102"/>
                  </a:lnTo>
                  <a:lnTo>
                    <a:pt x="29" y="103"/>
                  </a:lnTo>
                  <a:lnTo>
                    <a:pt x="28" y="105"/>
                  </a:lnTo>
                  <a:lnTo>
                    <a:pt x="27" y="107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3" y="112"/>
                  </a:lnTo>
                  <a:lnTo>
                    <a:pt x="22" y="114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3" y="130"/>
                  </a:lnTo>
                  <a:lnTo>
                    <a:pt x="12" y="133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4" y="157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1" y="174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1" y="209"/>
                  </a:lnTo>
                  <a:lnTo>
                    <a:pt x="1" y="211"/>
                  </a:lnTo>
                  <a:lnTo>
                    <a:pt x="1" y="213"/>
                  </a:lnTo>
                  <a:lnTo>
                    <a:pt x="2" y="215"/>
                  </a:lnTo>
                  <a:lnTo>
                    <a:pt x="2" y="217"/>
                  </a:lnTo>
                  <a:lnTo>
                    <a:pt x="2" y="219"/>
                  </a:lnTo>
                  <a:lnTo>
                    <a:pt x="3" y="221"/>
                  </a:lnTo>
                  <a:lnTo>
                    <a:pt x="3" y="223"/>
                  </a:lnTo>
                  <a:lnTo>
                    <a:pt x="4" y="225"/>
                  </a:lnTo>
                  <a:lnTo>
                    <a:pt x="4" y="226"/>
                  </a:lnTo>
                  <a:lnTo>
                    <a:pt x="5" y="228"/>
                  </a:lnTo>
                  <a:lnTo>
                    <a:pt x="5" y="230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9" y="239"/>
                  </a:lnTo>
                  <a:lnTo>
                    <a:pt x="9" y="241"/>
                  </a:lnTo>
                  <a:lnTo>
                    <a:pt x="10" y="242"/>
                  </a:lnTo>
                  <a:lnTo>
                    <a:pt x="11" y="244"/>
                  </a:lnTo>
                  <a:lnTo>
                    <a:pt x="11" y="245"/>
                  </a:lnTo>
                  <a:lnTo>
                    <a:pt x="12" y="246"/>
                  </a:lnTo>
                  <a:lnTo>
                    <a:pt x="13" y="248"/>
                  </a:lnTo>
                  <a:lnTo>
                    <a:pt x="14" y="249"/>
                  </a:lnTo>
                  <a:lnTo>
                    <a:pt x="15" y="250"/>
                  </a:lnTo>
                  <a:lnTo>
                    <a:pt x="16" y="252"/>
                  </a:lnTo>
                  <a:lnTo>
                    <a:pt x="16" y="253"/>
                  </a:lnTo>
                  <a:lnTo>
                    <a:pt x="17" y="254"/>
                  </a:lnTo>
                  <a:lnTo>
                    <a:pt x="18" y="256"/>
                  </a:lnTo>
                  <a:lnTo>
                    <a:pt x="20" y="257"/>
                  </a:lnTo>
                  <a:lnTo>
                    <a:pt x="21" y="258"/>
                  </a:lnTo>
                  <a:lnTo>
                    <a:pt x="22" y="259"/>
                  </a:lnTo>
                  <a:lnTo>
                    <a:pt x="23" y="261"/>
                  </a:lnTo>
                  <a:lnTo>
                    <a:pt x="24" y="262"/>
                  </a:lnTo>
                  <a:lnTo>
                    <a:pt x="26" y="263"/>
                  </a:lnTo>
                  <a:lnTo>
                    <a:pt x="27" y="265"/>
                  </a:lnTo>
                  <a:lnTo>
                    <a:pt x="28" y="266"/>
                  </a:lnTo>
                  <a:lnTo>
                    <a:pt x="30" y="267"/>
                  </a:lnTo>
                  <a:lnTo>
                    <a:pt x="31" y="268"/>
                  </a:lnTo>
                  <a:lnTo>
                    <a:pt x="33" y="270"/>
                  </a:lnTo>
                  <a:lnTo>
                    <a:pt x="34" y="271"/>
                  </a:lnTo>
                  <a:lnTo>
                    <a:pt x="36" y="272"/>
                  </a:lnTo>
                  <a:lnTo>
                    <a:pt x="37" y="273"/>
                  </a:lnTo>
                  <a:lnTo>
                    <a:pt x="39" y="274"/>
                  </a:lnTo>
                  <a:lnTo>
                    <a:pt x="40" y="275"/>
                  </a:lnTo>
                  <a:lnTo>
                    <a:pt x="42" y="276"/>
                  </a:lnTo>
                  <a:lnTo>
                    <a:pt x="43" y="277"/>
                  </a:lnTo>
                  <a:lnTo>
                    <a:pt x="45" y="278"/>
                  </a:lnTo>
                  <a:lnTo>
                    <a:pt x="46" y="279"/>
                  </a:lnTo>
                  <a:lnTo>
                    <a:pt x="48" y="280"/>
                  </a:lnTo>
                  <a:lnTo>
                    <a:pt x="50" y="281"/>
                  </a:lnTo>
                  <a:lnTo>
                    <a:pt x="51" y="282"/>
                  </a:lnTo>
                  <a:lnTo>
                    <a:pt x="53" y="282"/>
                  </a:lnTo>
                  <a:lnTo>
                    <a:pt x="54" y="283"/>
                  </a:lnTo>
                  <a:lnTo>
                    <a:pt x="56" y="284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5" y="287"/>
                  </a:lnTo>
                  <a:lnTo>
                    <a:pt x="66" y="288"/>
                  </a:lnTo>
                  <a:lnTo>
                    <a:pt x="68" y="288"/>
                  </a:lnTo>
                  <a:lnTo>
                    <a:pt x="70" y="289"/>
                  </a:lnTo>
                  <a:lnTo>
                    <a:pt x="72" y="289"/>
                  </a:lnTo>
                  <a:lnTo>
                    <a:pt x="74" y="290"/>
                  </a:lnTo>
                  <a:lnTo>
                    <a:pt x="76" y="290"/>
                  </a:lnTo>
                  <a:lnTo>
                    <a:pt x="78" y="290"/>
                  </a:lnTo>
                  <a:lnTo>
                    <a:pt x="80" y="291"/>
                  </a:lnTo>
                  <a:lnTo>
                    <a:pt x="81" y="291"/>
                  </a:lnTo>
                  <a:lnTo>
                    <a:pt x="83" y="291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9" y="292"/>
                  </a:lnTo>
                  <a:lnTo>
                    <a:pt x="91" y="292"/>
                  </a:lnTo>
                  <a:lnTo>
                    <a:pt x="93" y="292"/>
                  </a:lnTo>
                  <a:lnTo>
                    <a:pt x="95" y="29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101" y="293"/>
                  </a:lnTo>
                  <a:lnTo>
                    <a:pt x="103" y="293"/>
                  </a:lnTo>
                  <a:lnTo>
                    <a:pt x="105" y="293"/>
                  </a:lnTo>
                  <a:lnTo>
                    <a:pt x="107" y="293"/>
                  </a:lnTo>
                  <a:lnTo>
                    <a:pt x="109" y="292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2"/>
                  </a:lnTo>
                  <a:lnTo>
                    <a:pt x="119" y="291"/>
                  </a:lnTo>
                  <a:lnTo>
                    <a:pt x="121" y="291"/>
                  </a:lnTo>
                  <a:lnTo>
                    <a:pt x="123" y="291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9" y="289"/>
                  </a:lnTo>
                  <a:lnTo>
                    <a:pt x="131" y="289"/>
                  </a:lnTo>
                  <a:lnTo>
                    <a:pt x="132" y="288"/>
                  </a:lnTo>
                  <a:lnTo>
                    <a:pt x="134" y="288"/>
                  </a:lnTo>
                  <a:lnTo>
                    <a:pt x="136" y="287"/>
                  </a:lnTo>
                  <a:lnTo>
                    <a:pt x="138" y="286"/>
                  </a:lnTo>
                  <a:lnTo>
                    <a:pt x="140" y="286"/>
                  </a:lnTo>
                  <a:lnTo>
                    <a:pt x="141" y="285"/>
                  </a:lnTo>
                  <a:lnTo>
                    <a:pt x="143" y="284"/>
                  </a:lnTo>
                  <a:lnTo>
                    <a:pt x="145" y="283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50" y="281"/>
                  </a:lnTo>
                  <a:lnTo>
                    <a:pt x="151" y="280"/>
                  </a:lnTo>
                  <a:lnTo>
                    <a:pt x="153" y="279"/>
                  </a:lnTo>
                  <a:lnTo>
                    <a:pt x="154" y="278"/>
                  </a:lnTo>
                  <a:lnTo>
                    <a:pt x="156" y="277"/>
                  </a:lnTo>
                  <a:lnTo>
                    <a:pt x="157" y="276"/>
                  </a:lnTo>
                  <a:lnTo>
                    <a:pt x="159" y="276"/>
                  </a:lnTo>
                  <a:lnTo>
                    <a:pt x="160" y="275"/>
                  </a:lnTo>
                  <a:lnTo>
                    <a:pt x="161" y="274"/>
                  </a:lnTo>
                  <a:lnTo>
                    <a:pt x="163" y="273"/>
                  </a:lnTo>
                  <a:lnTo>
                    <a:pt x="164" y="272"/>
                  </a:lnTo>
                  <a:lnTo>
                    <a:pt x="165" y="271"/>
                  </a:lnTo>
                  <a:lnTo>
                    <a:pt x="167" y="269"/>
                  </a:lnTo>
                  <a:lnTo>
                    <a:pt x="168" y="268"/>
                  </a:lnTo>
                  <a:lnTo>
                    <a:pt x="169" y="267"/>
                  </a:lnTo>
                  <a:lnTo>
                    <a:pt x="170" y="266"/>
                  </a:lnTo>
                  <a:lnTo>
                    <a:pt x="171" y="265"/>
                  </a:lnTo>
                  <a:lnTo>
                    <a:pt x="173" y="264"/>
                  </a:lnTo>
                  <a:lnTo>
                    <a:pt x="174" y="263"/>
                  </a:lnTo>
                  <a:lnTo>
                    <a:pt x="175" y="261"/>
                  </a:lnTo>
                  <a:lnTo>
                    <a:pt x="176" y="260"/>
                  </a:lnTo>
                  <a:lnTo>
                    <a:pt x="177" y="259"/>
                  </a:lnTo>
                  <a:lnTo>
                    <a:pt x="178" y="258"/>
                  </a:lnTo>
                  <a:lnTo>
                    <a:pt x="179" y="256"/>
                  </a:lnTo>
                  <a:lnTo>
                    <a:pt x="180" y="255"/>
                  </a:lnTo>
                  <a:lnTo>
                    <a:pt x="181" y="254"/>
                  </a:lnTo>
                  <a:lnTo>
                    <a:pt x="182" y="252"/>
                  </a:lnTo>
                  <a:lnTo>
                    <a:pt x="182" y="251"/>
                  </a:lnTo>
                  <a:lnTo>
                    <a:pt x="183" y="250"/>
                  </a:lnTo>
                  <a:lnTo>
                    <a:pt x="184" y="248"/>
                  </a:lnTo>
                  <a:lnTo>
                    <a:pt x="185" y="247"/>
                  </a:lnTo>
                  <a:lnTo>
                    <a:pt x="186" y="245"/>
                  </a:lnTo>
                  <a:lnTo>
                    <a:pt x="186" y="244"/>
                  </a:lnTo>
                  <a:lnTo>
                    <a:pt x="187" y="242"/>
                  </a:lnTo>
                  <a:lnTo>
                    <a:pt x="188" y="241"/>
                  </a:lnTo>
                  <a:lnTo>
                    <a:pt x="188" y="239"/>
                  </a:lnTo>
                  <a:lnTo>
                    <a:pt x="189" y="238"/>
                  </a:lnTo>
                  <a:lnTo>
                    <a:pt x="189" y="236"/>
                  </a:lnTo>
                  <a:lnTo>
                    <a:pt x="190" y="234"/>
                  </a:lnTo>
                  <a:lnTo>
                    <a:pt x="190" y="233"/>
                  </a:lnTo>
                  <a:lnTo>
                    <a:pt x="191" y="231"/>
                  </a:lnTo>
                  <a:lnTo>
                    <a:pt x="191" y="229"/>
                  </a:lnTo>
                  <a:lnTo>
                    <a:pt x="191" y="228"/>
                  </a:lnTo>
                  <a:lnTo>
                    <a:pt x="192" y="226"/>
                  </a:lnTo>
                  <a:lnTo>
                    <a:pt x="192" y="224"/>
                  </a:lnTo>
                  <a:lnTo>
                    <a:pt x="192" y="223"/>
                  </a:lnTo>
                  <a:lnTo>
                    <a:pt x="192" y="221"/>
                  </a:lnTo>
                  <a:lnTo>
                    <a:pt x="192" y="219"/>
                  </a:lnTo>
                  <a:lnTo>
                    <a:pt x="192" y="217"/>
                  </a:lnTo>
                  <a:lnTo>
                    <a:pt x="193" y="216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3" y="210"/>
                  </a:lnTo>
                  <a:lnTo>
                    <a:pt x="193" y="209"/>
                  </a:lnTo>
                  <a:lnTo>
                    <a:pt x="193" y="207"/>
                  </a:lnTo>
                  <a:lnTo>
                    <a:pt x="193" y="205"/>
                  </a:lnTo>
                  <a:lnTo>
                    <a:pt x="192" y="203"/>
                  </a:lnTo>
                  <a:lnTo>
                    <a:pt x="192" y="201"/>
                  </a:lnTo>
                  <a:lnTo>
                    <a:pt x="192" y="200"/>
                  </a:lnTo>
                  <a:lnTo>
                    <a:pt x="192" y="198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91" y="192"/>
                  </a:lnTo>
                  <a:lnTo>
                    <a:pt x="191" y="191"/>
                  </a:lnTo>
                  <a:lnTo>
                    <a:pt x="191" y="189"/>
                  </a:lnTo>
                  <a:lnTo>
                    <a:pt x="190" y="187"/>
                  </a:lnTo>
                  <a:lnTo>
                    <a:pt x="190" y="186"/>
                  </a:lnTo>
                  <a:lnTo>
                    <a:pt x="189" y="184"/>
                  </a:lnTo>
                  <a:lnTo>
                    <a:pt x="189" y="182"/>
                  </a:lnTo>
                  <a:lnTo>
                    <a:pt x="188" y="181"/>
                  </a:lnTo>
                  <a:lnTo>
                    <a:pt x="188" y="179"/>
                  </a:lnTo>
                  <a:lnTo>
                    <a:pt x="187" y="178"/>
                  </a:lnTo>
                  <a:lnTo>
                    <a:pt x="187" y="176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3" y="167"/>
                  </a:lnTo>
                  <a:lnTo>
                    <a:pt x="182" y="166"/>
                  </a:lnTo>
                  <a:lnTo>
                    <a:pt x="181" y="165"/>
                  </a:lnTo>
                  <a:lnTo>
                    <a:pt x="180" y="163"/>
                  </a:lnTo>
                  <a:lnTo>
                    <a:pt x="180" y="162"/>
                  </a:lnTo>
                  <a:lnTo>
                    <a:pt x="179" y="161"/>
                  </a:lnTo>
                  <a:lnTo>
                    <a:pt x="178" y="160"/>
                  </a:lnTo>
                  <a:lnTo>
                    <a:pt x="177" y="158"/>
                  </a:lnTo>
                  <a:lnTo>
                    <a:pt x="176" y="157"/>
                  </a:lnTo>
                  <a:lnTo>
                    <a:pt x="176" y="156"/>
                  </a:lnTo>
                  <a:lnTo>
                    <a:pt x="175" y="155"/>
                  </a:lnTo>
                  <a:lnTo>
                    <a:pt x="174" y="154"/>
                  </a:lnTo>
                  <a:lnTo>
                    <a:pt x="173" y="153"/>
                  </a:lnTo>
                  <a:lnTo>
                    <a:pt x="172" y="152"/>
                  </a:lnTo>
                  <a:lnTo>
                    <a:pt x="171" y="151"/>
                  </a:lnTo>
                  <a:lnTo>
                    <a:pt x="171" y="150"/>
                  </a:lnTo>
                  <a:lnTo>
                    <a:pt x="170" y="149"/>
                  </a:lnTo>
                  <a:lnTo>
                    <a:pt x="169" y="148"/>
                  </a:lnTo>
                  <a:lnTo>
                    <a:pt x="168" y="146"/>
                  </a:lnTo>
                  <a:lnTo>
                    <a:pt x="167" y="145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4" y="142"/>
                  </a:lnTo>
                  <a:lnTo>
                    <a:pt x="163" y="141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9" y="137"/>
                  </a:lnTo>
                  <a:lnTo>
                    <a:pt x="158" y="136"/>
                  </a:lnTo>
                  <a:lnTo>
                    <a:pt x="157" y="135"/>
                  </a:lnTo>
                  <a:lnTo>
                    <a:pt x="156" y="133"/>
                  </a:lnTo>
                  <a:lnTo>
                    <a:pt x="154" y="132"/>
                  </a:lnTo>
                  <a:lnTo>
                    <a:pt x="153" y="131"/>
                  </a:lnTo>
                  <a:lnTo>
                    <a:pt x="152" y="130"/>
                  </a:lnTo>
                  <a:lnTo>
                    <a:pt x="151" y="128"/>
                  </a:lnTo>
                  <a:lnTo>
                    <a:pt x="150" y="127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7" y="124"/>
                  </a:lnTo>
                  <a:lnTo>
                    <a:pt x="146" y="123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4" y="119"/>
                  </a:lnTo>
                  <a:lnTo>
                    <a:pt x="143" y="118"/>
                  </a:lnTo>
                  <a:lnTo>
                    <a:pt x="143" y="117"/>
                  </a:lnTo>
                  <a:lnTo>
                    <a:pt x="142" y="117"/>
                  </a:lnTo>
                  <a:lnTo>
                    <a:pt x="142" y="116"/>
                  </a:lnTo>
                  <a:lnTo>
                    <a:pt x="142" y="115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1" y="111"/>
                  </a:lnTo>
                  <a:lnTo>
                    <a:pt x="140" y="110"/>
                  </a:lnTo>
                  <a:lnTo>
                    <a:pt x="140" y="109"/>
                  </a:lnTo>
                  <a:lnTo>
                    <a:pt x="140" y="108"/>
                  </a:lnTo>
                  <a:lnTo>
                    <a:pt x="140" y="107"/>
                  </a:lnTo>
                  <a:lnTo>
                    <a:pt x="139" y="106"/>
                  </a:lnTo>
                  <a:lnTo>
                    <a:pt x="139" y="105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1"/>
                  </a:lnTo>
                  <a:lnTo>
                    <a:pt x="139" y="100"/>
                  </a:lnTo>
                  <a:lnTo>
                    <a:pt x="139" y="99"/>
                  </a:lnTo>
                  <a:lnTo>
                    <a:pt x="140" y="98"/>
                  </a:lnTo>
                  <a:lnTo>
                    <a:pt x="140" y="97"/>
                  </a:lnTo>
                  <a:lnTo>
                    <a:pt x="140" y="96"/>
                  </a:lnTo>
                  <a:lnTo>
                    <a:pt x="140" y="95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2"/>
                  </a:lnTo>
                  <a:lnTo>
                    <a:pt x="142" y="91"/>
                  </a:lnTo>
                  <a:lnTo>
                    <a:pt x="142" y="89"/>
                  </a:lnTo>
                  <a:lnTo>
                    <a:pt x="142" y="88"/>
                  </a:lnTo>
                  <a:lnTo>
                    <a:pt x="143" y="87"/>
                  </a:lnTo>
                  <a:lnTo>
                    <a:pt x="143" y="86"/>
                  </a:lnTo>
                  <a:lnTo>
                    <a:pt x="144" y="85"/>
                  </a:lnTo>
                  <a:lnTo>
                    <a:pt x="144" y="84"/>
                  </a:lnTo>
                  <a:lnTo>
                    <a:pt x="145" y="83"/>
                  </a:lnTo>
                  <a:lnTo>
                    <a:pt x="145" y="82"/>
                  </a:lnTo>
                  <a:lnTo>
                    <a:pt x="146" y="81"/>
                  </a:lnTo>
                  <a:lnTo>
                    <a:pt x="147" y="80"/>
                  </a:lnTo>
                  <a:lnTo>
                    <a:pt x="147" y="79"/>
                  </a:lnTo>
                  <a:lnTo>
                    <a:pt x="148" y="78"/>
                  </a:lnTo>
                  <a:lnTo>
                    <a:pt x="149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51" y="74"/>
                  </a:lnTo>
                  <a:lnTo>
                    <a:pt x="152" y="73"/>
                  </a:lnTo>
                  <a:lnTo>
                    <a:pt x="153" y="72"/>
                  </a:lnTo>
                  <a:lnTo>
                    <a:pt x="154" y="71"/>
                  </a:lnTo>
                  <a:lnTo>
                    <a:pt x="155" y="70"/>
                  </a:lnTo>
                  <a:lnTo>
                    <a:pt x="155" y="69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7"/>
                  </a:lnTo>
                  <a:lnTo>
                    <a:pt x="159" y="66"/>
                  </a:lnTo>
                  <a:lnTo>
                    <a:pt x="160" y="65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3" y="63"/>
                  </a:lnTo>
                  <a:lnTo>
                    <a:pt x="163" y="62"/>
                  </a:lnTo>
                  <a:lnTo>
                    <a:pt x="164" y="62"/>
                  </a:lnTo>
                  <a:lnTo>
                    <a:pt x="165" y="61"/>
                  </a:lnTo>
                  <a:lnTo>
                    <a:pt x="166" y="61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9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2" y="57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5" y="56"/>
                  </a:lnTo>
                  <a:lnTo>
                    <a:pt x="176" y="56"/>
                  </a:lnTo>
                  <a:lnTo>
                    <a:pt x="177" y="55"/>
                  </a:lnTo>
                  <a:lnTo>
                    <a:pt x="178" y="55"/>
                  </a:lnTo>
                  <a:lnTo>
                    <a:pt x="179" y="55"/>
                  </a:lnTo>
                  <a:lnTo>
                    <a:pt x="180" y="54"/>
                  </a:lnTo>
                  <a:lnTo>
                    <a:pt x="181" y="54"/>
                  </a:lnTo>
                  <a:lnTo>
                    <a:pt x="183" y="54"/>
                  </a:lnTo>
                  <a:lnTo>
                    <a:pt x="184" y="53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91" y="52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200" y="50"/>
                  </a:lnTo>
                  <a:lnTo>
                    <a:pt x="202" y="50"/>
                  </a:lnTo>
                  <a:lnTo>
                    <a:pt x="204" y="49"/>
                  </a:lnTo>
                  <a:lnTo>
                    <a:pt x="205" y="49"/>
                  </a:lnTo>
                  <a:lnTo>
                    <a:pt x="207" y="49"/>
                  </a:lnTo>
                  <a:lnTo>
                    <a:pt x="209" y="49"/>
                  </a:lnTo>
                  <a:lnTo>
                    <a:pt x="211" y="48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9" y="49"/>
                  </a:lnTo>
                  <a:lnTo>
                    <a:pt x="241" y="49"/>
                  </a:lnTo>
                  <a:lnTo>
                    <a:pt x="243" y="49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50" y="51"/>
                  </a:lnTo>
                  <a:lnTo>
                    <a:pt x="252" y="51"/>
                  </a:lnTo>
                  <a:lnTo>
                    <a:pt x="253" y="51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7" y="55"/>
                  </a:lnTo>
                  <a:lnTo>
                    <a:pt x="268" y="55"/>
                  </a:lnTo>
                  <a:lnTo>
                    <a:pt x="269" y="56"/>
                  </a:lnTo>
                  <a:lnTo>
                    <a:pt x="271" y="56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5" y="58"/>
                  </a:lnTo>
                  <a:lnTo>
                    <a:pt x="277" y="58"/>
                  </a:lnTo>
                  <a:lnTo>
                    <a:pt x="278" y="59"/>
                  </a:lnTo>
                  <a:lnTo>
                    <a:pt x="280" y="59"/>
                  </a:lnTo>
                  <a:lnTo>
                    <a:pt x="281" y="60"/>
                  </a:lnTo>
                  <a:lnTo>
                    <a:pt x="282" y="61"/>
                  </a:lnTo>
                  <a:lnTo>
                    <a:pt x="284" y="61"/>
                  </a:lnTo>
                  <a:lnTo>
                    <a:pt x="285" y="62"/>
                  </a:lnTo>
                  <a:lnTo>
                    <a:pt x="287" y="63"/>
                  </a:lnTo>
                  <a:lnTo>
                    <a:pt x="288" y="64"/>
                  </a:lnTo>
                  <a:lnTo>
                    <a:pt x="289" y="64"/>
                  </a:lnTo>
                  <a:lnTo>
                    <a:pt x="291" y="65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5" y="68"/>
                  </a:lnTo>
                  <a:lnTo>
                    <a:pt x="296" y="69"/>
                  </a:lnTo>
                  <a:lnTo>
                    <a:pt x="297" y="70"/>
                  </a:lnTo>
                  <a:lnTo>
                    <a:pt x="299" y="70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2" y="73"/>
                  </a:lnTo>
                  <a:lnTo>
                    <a:pt x="304" y="74"/>
                  </a:lnTo>
                  <a:lnTo>
                    <a:pt x="305" y="75"/>
                  </a:lnTo>
                  <a:lnTo>
                    <a:pt x="306" y="76"/>
                  </a:lnTo>
                  <a:lnTo>
                    <a:pt x="307" y="77"/>
                  </a:lnTo>
                  <a:lnTo>
                    <a:pt x="308" y="78"/>
                  </a:lnTo>
                  <a:lnTo>
                    <a:pt x="309" y="79"/>
                  </a:lnTo>
                  <a:lnTo>
                    <a:pt x="311" y="80"/>
                  </a:lnTo>
                  <a:lnTo>
                    <a:pt x="312" y="82"/>
                  </a:lnTo>
                  <a:lnTo>
                    <a:pt x="313" y="83"/>
                  </a:lnTo>
                  <a:lnTo>
                    <a:pt x="314" y="84"/>
                  </a:lnTo>
                  <a:lnTo>
                    <a:pt x="315" y="85"/>
                  </a:lnTo>
                  <a:lnTo>
                    <a:pt x="316" y="86"/>
                  </a:lnTo>
                  <a:lnTo>
                    <a:pt x="317" y="87"/>
                  </a:lnTo>
                  <a:lnTo>
                    <a:pt x="318" y="88"/>
                  </a:lnTo>
                  <a:lnTo>
                    <a:pt x="319" y="89"/>
                  </a:lnTo>
                  <a:lnTo>
                    <a:pt x="319" y="90"/>
                  </a:lnTo>
                  <a:lnTo>
                    <a:pt x="320" y="91"/>
                  </a:lnTo>
                  <a:lnTo>
                    <a:pt x="321" y="92"/>
                  </a:lnTo>
                  <a:lnTo>
                    <a:pt x="322" y="93"/>
                  </a:lnTo>
                  <a:lnTo>
                    <a:pt x="322" y="94"/>
                  </a:lnTo>
                  <a:lnTo>
                    <a:pt x="323" y="95"/>
                  </a:lnTo>
                  <a:lnTo>
                    <a:pt x="324" y="96"/>
                  </a:lnTo>
                  <a:lnTo>
                    <a:pt x="324" y="97"/>
                  </a:lnTo>
                  <a:lnTo>
                    <a:pt x="325" y="98"/>
                  </a:lnTo>
                  <a:lnTo>
                    <a:pt x="325" y="99"/>
                  </a:lnTo>
                  <a:lnTo>
                    <a:pt x="326" y="100"/>
                  </a:lnTo>
                  <a:lnTo>
                    <a:pt x="327" y="101"/>
                  </a:lnTo>
                  <a:lnTo>
                    <a:pt x="327" y="102"/>
                  </a:lnTo>
                  <a:lnTo>
                    <a:pt x="328" y="103"/>
                  </a:lnTo>
                  <a:lnTo>
                    <a:pt x="328" y="104"/>
                  </a:lnTo>
                  <a:lnTo>
                    <a:pt x="329" y="105"/>
                  </a:lnTo>
                  <a:lnTo>
                    <a:pt x="329" y="107"/>
                  </a:lnTo>
                  <a:lnTo>
                    <a:pt x="330" y="108"/>
                  </a:lnTo>
                  <a:lnTo>
                    <a:pt x="331" y="109"/>
                  </a:lnTo>
                  <a:lnTo>
                    <a:pt x="331" y="110"/>
                  </a:lnTo>
                  <a:lnTo>
                    <a:pt x="332" y="111"/>
                  </a:lnTo>
                  <a:lnTo>
                    <a:pt x="332" y="112"/>
                  </a:lnTo>
                  <a:lnTo>
                    <a:pt x="333" y="114"/>
                  </a:lnTo>
                  <a:lnTo>
                    <a:pt x="334" y="115"/>
                  </a:lnTo>
                  <a:lnTo>
                    <a:pt x="334" y="116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6" y="120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4"/>
                  </a:lnTo>
                  <a:lnTo>
                    <a:pt x="338" y="126"/>
                  </a:lnTo>
                  <a:lnTo>
                    <a:pt x="339" y="127"/>
                  </a:lnTo>
                  <a:lnTo>
                    <a:pt x="339" y="129"/>
                  </a:lnTo>
                  <a:lnTo>
                    <a:pt x="340" y="130"/>
                  </a:lnTo>
                  <a:lnTo>
                    <a:pt x="340" y="132"/>
                  </a:lnTo>
                  <a:lnTo>
                    <a:pt x="341" y="134"/>
                  </a:lnTo>
                  <a:lnTo>
                    <a:pt x="341" y="135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3" y="140"/>
                  </a:lnTo>
                  <a:lnTo>
                    <a:pt x="343" y="142"/>
                  </a:lnTo>
                  <a:lnTo>
                    <a:pt x="344" y="144"/>
                  </a:lnTo>
                  <a:lnTo>
                    <a:pt x="344" y="146"/>
                  </a:lnTo>
                  <a:lnTo>
                    <a:pt x="345" y="147"/>
                  </a:lnTo>
                  <a:lnTo>
                    <a:pt x="345" y="149"/>
                  </a:lnTo>
                  <a:lnTo>
                    <a:pt x="346" y="151"/>
                  </a:lnTo>
                  <a:lnTo>
                    <a:pt x="346" y="152"/>
                  </a:lnTo>
                  <a:lnTo>
                    <a:pt x="346" y="154"/>
                  </a:lnTo>
                  <a:lnTo>
                    <a:pt x="347" y="156"/>
                  </a:lnTo>
                  <a:lnTo>
                    <a:pt x="347" y="157"/>
                  </a:lnTo>
                  <a:lnTo>
                    <a:pt x="347" y="159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4"/>
                  </a:lnTo>
                  <a:lnTo>
                    <a:pt x="349" y="165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9" y="170"/>
                  </a:lnTo>
                  <a:lnTo>
                    <a:pt x="349" y="172"/>
                  </a:lnTo>
                  <a:lnTo>
                    <a:pt x="350" y="174"/>
                  </a:lnTo>
                  <a:lnTo>
                    <a:pt x="350" y="175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1" y="180"/>
                  </a:lnTo>
                  <a:lnTo>
                    <a:pt x="351" y="182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51" y="187"/>
                  </a:lnTo>
                  <a:lnTo>
                    <a:pt x="351" y="189"/>
                  </a:lnTo>
                  <a:lnTo>
                    <a:pt x="352" y="191"/>
                  </a:lnTo>
                  <a:lnTo>
                    <a:pt x="352" y="193"/>
                  </a:lnTo>
                  <a:lnTo>
                    <a:pt x="352" y="195"/>
                  </a:lnTo>
                  <a:lnTo>
                    <a:pt x="352" y="197"/>
                  </a:lnTo>
                  <a:lnTo>
                    <a:pt x="352" y="199"/>
                  </a:lnTo>
                  <a:lnTo>
                    <a:pt x="352" y="201"/>
                  </a:lnTo>
                  <a:lnTo>
                    <a:pt x="353" y="203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4"/>
                  </a:lnTo>
                  <a:lnTo>
                    <a:pt x="353" y="216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23"/>
                  </a:lnTo>
                  <a:lnTo>
                    <a:pt x="353" y="225"/>
                  </a:lnTo>
                  <a:lnTo>
                    <a:pt x="353" y="228"/>
                  </a:lnTo>
                  <a:lnTo>
                    <a:pt x="353" y="230"/>
                  </a:lnTo>
                  <a:lnTo>
                    <a:pt x="352" y="233"/>
                  </a:lnTo>
                  <a:lnTo>
                    <a:pt x="352" y="235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2" y="245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3"/>
                  </a:lnTo>
                  <a:lnTo>
                    <a:pt x="351" y="255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3"/>
                  </a:lnTo>
                  <a:lnTo>
                    <a:pt x="349" y="265"/>
                  </a:lnTo>
                  <a:lnTo>
                    <a:pt x="349" y="268"/>
                  </a:lnTo>
                  <a:lnTo>
                    <a:pt x="349" y="270"/>
                  </a:lnTo>
                  <a:lnTo>
                    <a:pt x="348" y="272"/>
                  </a:lnTo>
                  <a:lnTo>
                    <a:pt x="348" y="275"/>
                  </a:lnTo>
                  <a:lnTo>
                    <a:pt x="348" y="277"/>
                  </a:lnTo>
                  <a:lnTo>
                    <a:pt x="347" y="280"/>
                  </a:lnTo>
                  <a:lnTo>
                    <a:pt x="347" y="282"/>
                  </a:lnTo>
                  <a:lnTo>
                    <a:pt x="346" y="285"/>
                  </a:lnTo>
                  <a:lnTo>
                    <a:pt x="346" y="287"/>
                  </a:lnTo>
                  <a:lnTo>
                    <a:pt x="345" y="290"/>
                  </a:lnTo>
                  <a:lnTo>
                    <a:pt x="345" y="292"/>
                  </a:lnTo>
                  <a:lnTo>
                    <a:pt x="344" y="294"/>
                  </a:lnTo>
                  <a:lnTo>
                    <a:pt x="344" y="297"/>
                  </a:lnTo>
                  <a:lnTo>
                    <a:pt x="343" y="299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1" y="307"/>
                  </a:lnTo>
                  <a:lnTo>
                    <a:pt x="341" y="309"/>
                  </a:lnTo>
                  <a:lnTo>
                    <a:pt x="340" y="312"/>
                  </a:lnTo>
                  <a:lnTo>
                    <a:pt x="339" y="314"/>
                  </a:lnTo>
                  <a:lnTo>
                    <a:pt x="338" y="317"/>
                  </a:lnTo>
                  <a:lnTo>
                    <a:pt x="338" y="319"/>
                  </a:lnTo>
                  <a:lnTo>
                    <a:pt x="337" y="322"/>
                  </a:lnTo>
                  <a:lnTo>
                    <a:pt x="336" y="324"/>
                  </a:lnTo>
                  <a:lnTo>
                    <a:pt x="335" y="327"/>
                  </a:lnTo>
                  <a:lnTo>
                    <a:pt x="335" y="329"/>
                  </a:lnTo>
                  <a:lnTo>
                    <a:pt x="334" y="332"/>
                  </a:lnTo>
                  <a:lnTo>
                    <a:pt x="333" y="334"/>
                  </a:lnTo>
                  <a:lnTo>
                    <a:pt x="332" y="337"/>
                  </a:lnTo>
                  <a:lnTo>
                    <a:pt x="331" y="339"/>
                  </a:lnTo>
                  <a:lnTo>
                    <a:pt x="330" y="342"/>
                  </a:lnTo>
                  <a:lnTo>
                    <a:pt x="329" y="344"/>
                  </a:lnTo>
                  <a:lnTo>
                    <a:pt x="328" y="347"/>
                  </a:lnTo>
                  <a:lnTo>
                    <a:pt x="327" y="350"/>
                  </a:lnTo>
                  <a:lnTo>
                    <a:pt x="326" y="352"/>
                  </a:lnTo>
                  <a:lnTo>
                    <a:pt x="325" y="355"/>
                  </a:lnTo>
                  <a:lnTo>
                    <a:pt x="324" y="357"/>
                  </a:lnTo>
                  <a:lnTo>
                    <a:pt x="323" y="360"/>
                  </a:lnTo>
                  <a:lnTo>
                    <a:pt x="322" y="362"/>
                  </a:lnTo>
                  <a:lnTo>
                    <a:pt x="321" y="365"/>
                  </a:lnTo>
                  <a:lnTo>
                    <a:pt x="319" y="367"/>
                  </a:lnTo>
                  <a:lnTo>
                    <a:pt x="318" y="369"/>
                  </a:lnTo>
                  <a:lnTo>
                    <a:pt x="317" y="372"/>
                  </a:lnTo>
                  <a:lnTo>
                    <a:pt x="316" y="374"/>
                  </a:lnTo>
                  <a:lnTo>
                    <a:pt x="314" y="377"/>
                  </a:lnTo>
                  <a:lnTo>
                    <a:pt x="313" y="379"/>
                  </a:lnTo>
                  <a:lnTo>
                    <a:pt x="312" y="382"/>
                  </a:lnTo>
                  <a:lnTo>
                    <a:pt x="311" y="384"/>
                  </a:lnTo>
                  <a:lnTo>
                    <a:pt x="309" y="386"/>
                  </a:lnTo>
                  <a:lnTo>
                    <a:pt x="308" y="389"/>
                  </a:lnTo>
                  <a:lnTo>
                    <a:pt x="307" y="391"/>
                  </a:lnTo>
                  <a:lnTo>
                    <a:pt x="305" y="394"/>
                  </a:lnTo>
                  <a:lnTo>
                    <a:pt x="304" y="396"/>
                  </a:lnTo>
                  <a:lnTo>
                    <a:pt x="302" y="398"/>
                  </a:lnTo>
                  <a:lnTo>
                    <a:pt x="301" y="401"/>
                  </a:lnTo>
                  <a:lnTo>
                    <a:pt x="300" y="403"/>
                  </a:lnTo>
                  <a:lnTo>
                    <a:pt x="298" y="406"/>
                  </a:lnTo>
                  <a:lnTo>
                    <a:pt x="297" y="408"/>
                  </a:lnTo>
                  <a:lnTo>
                    <a:pt x="295" y="411"/>
                  </a:lnTo>
                  <a:lnTo>
                    <a:pt x="294" y="413"/>
                  </a:lnTo>
                  <a:lnTo>
                    <a:pt x="293" y="415"/>
                  </a:lnTo>
                  <a:lnTo>
                    <a:pt x="291" y="418"/>
                  </a:lnTo>
                  <a:lnTo>
                    <a:pt x="290" y="420"/>
                  </a:lnTo>
                  <a:lnTo>
                    <a:pt x="288" y="423"/>
                  </a:lnTo>
                  <a:lnTo>
                    <a:pt x="287" y="425"/>
                  </a:lnTo>
                  <a:lnTo>
                    <a:pt x="285" y="428"/>
                  </a:lnTo>
                  <a:lnTo>
                    <a:pt x="284" y="430"/>
                  </a:lnTo>
                  <a:lnTo>
                    <a:pt x="283" y="433"/>
                  </a:lnTo>
                  <a:lnTo>
                    <a:pt x="281" y="435"/>
                  </a:lnTo>
                  <a:lnTo>
                    <a:pt x="280" y="438"/>
                  </a:lnTo>
                  <a:lnTo>
                    <a:pt x="279" y="440"/>
                  </a:lnTo>
                  <a:lnTo>
                    <a:pt x="277" y="443"/>
                  </a:lnTo>
                  <a:lnTo>
                    <a:pt x="276" y="445"/>
                  </a:lnTo>
                  <a:lnTo>
                    <a:pt x="275" y="447"/>
                  </a:lnTo>
                  <a:lnTo>
                    <a:pt x="274" y="450"/>
                  </a:lnTo>
                  <a:lnTo>
                    <a:pt x="272" y="452"/>
                  </a:lnTo>
                  <a:lnTo>
                    <a:pt x="271" y="454"/>
                  </a:lnTo>
                  <a:lnTo>
                    <a:pt x="270" y="457"/>
                  </a:lnTo>
                  <a:lnTo>
                    <a:pt x="269" y="459"/>
                  </a:lnTo>
                  <a:lnTo>
                    <a:pt x="268" y="461"/>
                  </a:lnTo>
                  <a:lnTo>
                    <a:pt x="267" y="463"/>
                  </a:lnTo>
                  <a:lnTo>
                    <a:pt x="266" y="465"/>
                  </a:lnTo>
                  <a:lnTo>
                    <a:pt x="265" y="467"/>
                  </a:lnTo>
                  <a:lnTo>
                    <a:pt x="264" y="470"/>
                  </a:lnTo>
                  <a:lnTo>
                    <a:pt x="263" y="472"/>
                  </a:lnTo>
                  <a:lnTo>
                    <a:pt x="262" y="474"/>
                  </a:lnTo>
                  <a:lnTo>
                    <a:pt x="261" y="476"/>
                  </a:lnTo>
                  <a:lnTo>
                    <a:pt x="261" y="478"/>
                  </a:lnTo>
                  <a:lnTo>
                    <a:pt x="260" y="481"/>
                  </a:lnTo>
                  <a:lnTo>
                    <a:pt x="259" y="483"/>
                  </a:lnTo>
                  <a:lnTo>
                    <a:pt x="258" y="485"/>
                  </a:lnTo>
                  <a:lnTo>
                    <a:pt x="257" y="487"/>
                  </a:lnTo>
                  <a:lnTo>
                    <a:pt x="256" y="489"/>
                  </a:lnTo>
                  <a:lnTo>
                    <a:pt x="256" y="492"/>
                  </a:lnTo>
                  <a:lnTo>
                    <a:pt x="255" y="494"/>
                  </a:lnTo>
                  <a:lnTo>
                    <a:pt x="254" y="496"/>
                  </a:lnTo>
                  <a:lnTo>
                    <a:pt x="253" y="499"/>
                  </a:lnTo>
                  <a:lnTo>
                    <a:pt x="253" y="501"/>
                  </a:lnTo>
                  <a:lnTo>
                    <a:pt x="252" y="503"/>
                  </a:lnTo>
                  <a:lnTo>
                    <a:pt x="251" y="505"/>
                  </a:lnTo>
                  <a:lnTo>
                    <a:pt x="250" y="508"/>
                  </a:lnTo>
                  <a:lnTo>
                    <a:pt x="250" y="510"/>
                  </a:lnTo>
                  <a:lnTo>
                    <a:pt x="249" y="512"/>
                  </a:lnTo>
                  <a:lnTo>
                    <a:pt x="249" y="514"/>
                  </a:lnTo>
                  <a:lnTo>
                    <a:pt x="248" y="516"/>
                  </a:lnTo>
                  <a:lnTo>
                    <a:pt x="248" y="518"/>
                  </a:lnTo>
                  <a:lnTo>
                    <a:pt x="247" y="520"/>
                  </a:lnTo>
                  <a:lnTo>
                    <a:pt x="247" y="522"/>
                  </a:lnTo>
                  <a:lnTo>
                    <a:pt x="246" y="524"/>
                  </a:lnTo>
                  <a:lnTo>
                    <a:pt x="246" y="525"/>
                  </a:lnTo>
                  <a:lnTo>
                    <a:pt x="246" y="527"/>
                  </a:lnTo>
                  <a:lnTo>
                    <a:pt x="245" y="529"/>
                  </a:lnTo>
                  <a:lnTo>
                    <a:pt x="245" y="530"/>
                  </a:lnTo>
                  <a:lnTo>
                    <a:pt x="245" y="532"/>
                  </a:lnTo>
                  <a:lnTo>
                    <a:pt x="245" y="534"/>
                  </a:lnTo>
                  <a:lnTo>
                    <a:pt x="244" y="535"/>
                  </a:lnTo>
                  <a:lnTo>
                    <a:pt x="244" y="537"/>
                  </a:lnTo>
                  <a:lnTo>
                    <a:pt x="244" y="540"/>
                  </a:lnTo>
                  <a:lnTo>
                    <a:pt x="244" y="542"/>
                  </a:lnTo>
                  <a:lnTo>
                    <a:pt x="244" y="544"/>
                  </a:lnTo>
                  <a:lnTo>
                    <a:pt x="244" y="547"/>
                  </a:lnTo>
                  <a:lnTo>
                    <a:pt x="244" y="550"/>
                  </a:lnTo>
                  <a:lnTo>
                    <a:pt x="244" y="552"/>
                  </a:lnTo>
                  <a:lnTo>
                    <a:pt x="244" y="555"/>
                  </a:lnTo>
                  <a:lnTo>
                    <a:pt x="244" y="559"/>
                  </a:lnTo>
                  <a:lnTo>
                    <a:pt x="244" y="562"/>
                  </a:lnTo>
                  <a:lnTo>
                    <a:pt x="244" y="566"/>
                  </a:lnTo>
                  <a:lnTo>
                    <a:pt x="244" y="569"/>
                  </a:lnTo>
                  <a:lnTo>
                    <a:pt x="244" y="573"/>
                  </a:lnTo>
                  <a:lnTo>
                    <a:pt x="244" y="577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FFB329"/>
              </a:solidFill>
              <a:prstDash val="solid"/>
              <a:round/>
            </a:ln>
            <a:effectLst>
              <a:outerShdw dist="57150" dir="2700000" algn="ctr" rotWithShape="0">
                <a:srgbClr val="666666"/>
              </a:outerShdw>
            </a:effec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marL="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1pPr>
              <a:lvl2pPr marL="52197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2pPr>
              <a:lvl3pPr marL="104457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3pPr>
              <a:lvl4pPr marL="156654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4pPr>
              <a:lvl5pPr marL="208851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5pPr>
              <a:lvl6pPr marL="261112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6pPr>
              <a:lvl7pPr marL="313309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7pPr>
              <a:lvl8pPr marL="365506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8pPr>
              <a:lvl9pPr marL="417703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内容占位符 2"/>
          <p:cNvSpPr>
            <a:spLocks noGrp="1"/>
          </p:cNvSpPr>
          <p:nvPr>
            <p:ph idx="1"/>
          </p:nvPr>
        </p:nvSpPr>
        <p:spPr>
          <a:xfrm>
            <a:off x="1973263" y="1282700"/>
            <a:ext cx="8104187" cy="4610100"/>
          </a:xfrm>
        </p:spPr>
        <p:txBody>
          <a:bodyPr vert="horz" wrap="square" lIns="91440" tIns="45720" rIns="91440" bIns="45720" anchor="t"/>
          <a:lstStyle/>
          <a:p>
            <a:pPr>
              <a:buSzPct val="60000"/>
            </a:pPr>
            <a:endParaRPr lang="zh-CN" altLang="en-US" kern="1200" dirty="0">
              <a:latin typeface="+mn-ea"/>
              <a:ea typeface="+mn-ea"/>
              <a:cs typeface="+mn-cs"/>
            </a:endParaRPr>
          </a:p>
        </p:txBody>
      </p:sp>
      <p:pic>
        <p:nvPicPr>
          <p:cNvPr id="65539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/>
          <a:srcRect l="3978" r="3978"/>
          <a:stretch>
            <a:fillRect/>
          </a:stretch>
        </p:blipFill>
        <p:spPr>
          <a:xfrm>
            <a:off x="1511300" y="828675"/>
            <a:ext cx="9169400" cy="5200650"/>
          </a:xfrm>
        </p:spPr>
      </p:pic>
      <p:grpSp>
        <p:nvGrpSpPr>
          <p:cNvPr id="65540" name="组合 5"/>
          <p:cNvGrpSpPr/>
          <p:nvPr/>
        </p:nvGrpSpPr>
        <p:grpSpPr>
          <a:xfrm>
            <a:off x="1511300" y="242888"/>
            <a:ext cx="9169400" cy="6319837"/>
            <a:chOff x="0" y="0"/>
            <a:chExt cx="12192000" cy="6858000"/>
          </a:xfrm>
        </p:grpSpPr>
        <p:sp>
          <p:nvSpPr>
            <p:cNvPr id="7" name="矩形 6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ln>
              <a:noFill/>
            </a:ln>
            <a:effectLst>
              <a:glow rad="127000">
                <a:schemeClr val="accent3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762625" y="3327400"/>
            <a:ext cx="669925" cy="669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542" name="矩形 11"/>
          <p:cNvSpPr/>
          <p:nvPr/>
        </p:nvSpPr>
        <p:spPr>
          <a:xfrm>
            <a:off x="1736725" y="5518150"/>
            <a:ext cx="4249738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600"/>
              </a:spcBef>
              <a:buNone/>
            </a:pP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为您提供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SCIE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SSCI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、中科院分区表、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CSCD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等最新期刊收录情况</a:t>
            </a:r>
            <a:endParaRPr lang="en-US" altLang="zh-CN" sz="16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0913" y="1822450"/>
            <a:ext cx="7397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5544" name="对象 19"/>
          <p:cNvGraphicFramePr/>
          <p:nvPr/>
        </p:nvGraphicFramePr>
        <p:xfrm>
          <a:off x="1689100" y="2314575"/>
          <a:ext cx="422910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2" imgW="4219575" imgH="2676525" progId="Excel.Sheet.8">
                  <p:embed/>
                </p:oleObj>
              </mc:Choice>
              <mc:Fallback>
                <p:oleObj name="" r:id="rId2" imgW="4219575" imgH="2676525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9100" y="2314575"/>
                        <a:ext cx="4229100" cy="2678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矩形 20"/>
          <p:cNvSpPr/>
          <p:nvPr/>
        </p:nvSpPr>
        <p:spPr>
          <a:xfrm>
            <a:off x="1901825" y="973138"/>
            <a:ext cx="41941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lang="zh-CN" altLang="en-US" sz="4000" dirty="0">
                <a:solidFill>
                  <a:srgbClr val="FFFFFF"/>
                </a:solidFill>
                <a:latin typeface="Segoe UI Light 8"/>
                <a:ea typeface="微软雅黑" panose="020B0503020204020204" pitchFamily="34" charset="-122"/>
              </a:rPr>
              <a:t>学术期刊指南</a:t>
            </a:r>
            <a:endParaRPr lang="en-US" altLang="zh-CN" sz="4000" dirty="0">
              <a:solidFill>
                <a:srgbClr val="FFFFFF"/>
              </a:solidFill>
              <a:latin typeface="Segoe UI Light 8"/>
              <a:ea typeface="微软雅黑" panose="020B0503020204020204" pitchFamily="34" charset="-122"/>
            </a:endParaRPr>
          </a:p>
        </p:txBody>
      </p:sp>
      <p:sp>
        <p:nvSpPr>
          <p:cNvPr id="65546" name="矩形 13"/>
          <p:cNvSpPr/>
          <p:nvPr/>
        </p:nvSpPr>
        <p:spPr>
          <a:xfrm>
            <a:off x="6126163" y="5518150"/>
            <a:ext cx="4576762" cy="410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600"/>
              </a:spcBef>
              <a:buNone/>
            </a:pP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便捷的学术搜索引擎，满足用户对文献获取需求</a:t>
            </a:r>
            <a:endParaRPr lang="en-US" altLang="zh-CN" sz="16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65547" name="矩形 14"/>
          <p:cNvSpPr/>
          <p:nvPr/>
        </p:nvSpPr>
        <p:spPr>
          <a:xfrm>
            <a:off x="6480175" y="973138"/>
            <a:ext cx="41941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lang="zh-CN" altLang="en-US" sz="4000" dirty="0">
                <a:solidFill>
                  <a:srgbClr val="FFFFFF"/>
                </a:solidFill>
                <a:latin typeface="Segoe UI Light 8"/>
                <a:ea typeface="微软雅黑" panose="020B0503020204020204" pitchFamily="34" charset="-122"/>
              </a:rPr>
              <a:t>学术搜索系统</a:t>
            </a:r>
            <a:endParaRPr lang="en-US" altLang="zh-CN" sz="4000" dirty="0">
              <a:solidFill>
                <a:srgbClr val="FFFFFF"/>
              </a:solidFill>
              <a:latin typeface="Segoe UI Light 8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07375" y="1822450"/>
            <a:ext cx="7397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5549" name="组合 103"/>
          <p:cNvGrpSpPr/>
          <p:nvPr/>
        </p:nvGrpSpPr>
        <p:grpSpPr>
          <a:xfrm>
            <a:off x="6488113" y="2263775"/>
            <a:ext cx="4157661" cy="3113088"/>
            <a:chOff x="206611" y="0"/>
            <a:chExt cx="4935722" cy="3071679"/>
          </a:xfrm>
        </p:grpSpPr>
        <p:sp>
          <p:nvSpPr>
            <p:cNvPr id="65550" name="圆角矩形 104"/>
            <p:cNvSpPr/>
            <p:nvPr/>
          </p:nvSpPr>
          <p:spPr>
            <a:xfrm>
              <a:off x="206611" y="535703"/>
              <a:ext cx="1415321" cy="1140327"/>
            </a:xfrm>
            <a:prstGeom prst="roundRect">
              <a:avLst>
                <a:gd name="adj" fmla="val 16667"/>
              </a:avLst>
            </a:prstGeom>
            <a:solidFill>
              <a:srgbClr val="F99E4F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551" name="圆角矩形 105"/>
            <p:cNvSpPr/>
            <p:nvPr/>
          </p:nvSpPr>
          <p:spPr>
            <a:xfrm>
              <a:off x="1929120" y="759697"/>
              <a:ext cx="1070443" cy="919467"/>
            </a:xfrm>
            <a:prstGeom prst="roundRect">
              <a:avLst>
                <a:gd name="adj" fmla="val 16667"/>
              </a:avLst>
            </a:prstGeom>
            <a:solidFill>
              <a:srgbClr val="EAACA1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圆角矩形 106"/>
            <p:cNvSpPr>
              <a:spLocks noChangeArrowheads="1"/>
            </p:cNvSpPr>
            <p:nvPr/>
          </p:nvSpPr>
          <p:spPr bwMode="auto">
            <a:xfrm>
              <a:off x="3500862" y="1743386"/>
              <a:ext cx="1641471" cy="132829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5553" name="圆角矩形 107"/>
            <p:cNvSpPr/>
            <p:nvPr/>
          </p:nvSpPr>
          <p:spPr>
            <a:xfrm>
              <a:off x="2615108" y="1741819"/>
              <a:ext cx="770794" cy="66101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554" name="圆角矩形 108"/>
            <p:cNvSpPr/>
            <p:nvPr/>
          </p:nvSpPr>
          <p:spPr>
            <a:xfrm>
              <a:off x="1252554" y="1777846"/>
              <a:ext cx="1238172" cy="1062008"/>
            </a:xfrm>
            <a:prstGeom prst="roundRect">
              <a:avLst>
                <a:gd name="adj" fmla="val 16667"/>
              </a:avLst>
            </a:prstGeom>
            <a:solidFill>
              <a:srgbClr val="5D7FA0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555" name="圆角矩形 109"/>
            <p:cNvSpPr/>
            <p:nvPr/>
          </p:nvSpPr>
          <p:spPr>
            <a:xfrm>
              <a:off x="310262" y="1785677"/>
              <a:ext cx="750064" cy="643784"/>
            </a:xfrm>
            <a:prstGeom prst="roundRect">
              <a:avLst>
                <a:gd name="adj" fmla="val 16667"/>
              </a:avLst>
            </a:prstGeom>
            <a:solidFill>
              <a:srgbClr val="80CFCC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556" name="圆角矩形 110"/>
            <p:cNvSpPr/>
            <p:nvPr/>
          </p:nvSpPr>
          <p:spPr>
            <a:xfrm>
              <a:off x="3044793" y="39160"/>
              <a:ext cx="1258902" cy="1079238"/>
            </a:xfrm>
            <a:prstGeom prst="roundRect">
              <a:avLst>
                <a:gd name="adj" fmla="val 16667"/>
              </a:avLst>
            </a:prstGeom>
            <a:solidFill>
              <a:srgbClr val="80ABCE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557" name="圆角矩形 111"/>
            <p:cNvSpPr/>
            <p:nvPr/>
          </p:nvSpPr>
          <p:spPr>
            <a:xfrm>
              <a:off x="4230196" y="852113"/>
              <a:ext cx="714258" cy="612457"/>
            </a:xfrm>
            <a:prstGeom prst="roundRect">
              <a:avLst>
                <a:gd name="adj" fmla="val 16667"/>
              </a:avLst>
            </a:prstGeom>
            <a:solidFill>
              <a:srgbClr val="4FC2FB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圆角矩形 112"/>
            <p:cNvSpPr>
              <a:spLocks noChangeArrowheads="1"/>
            </p:cNvSpPr>
            <p:nvPr/>
          </p:nvSpPr>
          <p:spPr bwMode="auto">
            <a:xfrm>
              <a:off x="1714278" y="0"/>
              <a:ext cx="633220" cy="543536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pic>
          <p:nvPicPr>
            <p:cNvPr id="65559" name="图片 113" descr="9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1403" y="1881732"/>
              <a:ext cx="678648" cy="5721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0" name="图片 114" descr="54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0117" y="1903109"/>
              <a:ext cx="491052" cy="4360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1" name="图片 115" descr="6878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209" y="571497"/>
              <a:ext cx="521303" cy="5000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2" name="图片 116" descr="ytry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948" y="1795095"/>
              <a:ext cx="315847" cy="2769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3" name="图片 117" descr="56745y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8584" y="835540"/>
              <a:ext cx="455008" cy="4366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4" name="图片 118" descr="wegrtght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5468" y="105272"/>
              <a:ext cx="431319" cy="447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5" name="图片 119" descr="65645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548" y="1848244"/>
              <a:ext cx="285564" cy="2830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6" name="图片 120" descr="tvydb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8826" y="71438"/>
              <a:ext cx="214314" cy="2030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67" name="图片 121" descr="dfgsdfthfg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4760" y="909624"/>
              <a:ext cx="285752" cy="3045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568" name="矩形 122"/>
            <p:cNvSpPr/>
            <p:nvPr/>
          </p:nvSpPr>
          <p:spPr>
            <a:xfrm>
              <a:off x="1525819" y="2374638"/>
              <a:ext cx="759864" cy="363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图书</a:t>
              </a:r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69" name="矩形 123"/>
            <p:cNvSpPr/>
            <p:nvPr/>
          </p:nvSpPr>
          <p:spPr>
            <a:xfrm>
              <a:off x="2628300" y="2025335"/>
              <a:ext cx="714634" cy="256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预印本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0" name="矩形 124"/>
            <p:cNvSpPr/>
            <p:nvPr/>
          </p:nvSpPr>
          <p:spPr>
            <a:xfrm>
              <a:off x="3500862" y="2463922"/>
              <a:ext cx="1574004" cy="363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机构知识库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1" name="矩形 125"/>
            <p:cNvSpPr/>
            <p:nvPr/>
          </p:nvSpPr>
          <p:spPr>
            <a:xfrm>
              <a:off x="3157868" y="584262"/>
              <a:ext cx="1083635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教育资源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2" name="矩形 126"/>
            <p:cNvSpPr/>
            <p:nvPr/>
          </p:nvSpPr>
          <p:spPr>
            <a:xfrm>
              <a:off x="425223" y="1035380"/>
              <a:ext cx="820171" cy="393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3" name="矩形 127"/>
            <p:cNvSpPr/>
            <p:nvPr/>
          </p:nvSpPr>
          <p:spPr>
            <a:xfrm>
              <a:off x="1929120" y="1213948"/>
              <a:ext cx="1061397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科技报告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4" name="矩形 128"/>
            <p:cNvSpPr/>
            <p:nvPr/>
          </p:nvSpPr>
          <p:spPr>
            <a:xfrm>
              <a:off x="268802" y="2086423"/>
              <a:ext cx="648297" cy="256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en-US" altLang="zh-CN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专利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575" name="矩形 129"/>
            <p:cNvSpPr/>
            <p:nvPr/>
          </p:nvSpPr>
          <p:spPr>
            <a:xfrm>
              <a:off x="4203811" y="1163824"/>
              <a:ext cx="759864" cy="226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9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学位论文</a:t>
              </a:r>
              <a:endPara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76" name="矩形 130"/>
            <p:cNvSpPr/>
            <p:nvPr/>
          </p:nvSpPr>
          <p:spPr>
            <a:xfrm>
              <a:off x="1742546" y="214595"/>
              <a:ext cx="639251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标准</a:t>
              </a:r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267429" y="2008560"/>
            <a:ext cx="3360000" cy="3360000"/>
          </a:xfrm>
          <a:prstGeom prst="ellipse">
            <a:avLst/>
          </a:prstGeom>
          <a:noFill/>
          <a:ln w="292100" cmpd="sng">
            <a:solidFill>
              <a:srgbClr val="5CC6D8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265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9万余本</a:t>
            </a:r>
            <a:endParaRPr lang="zh-CN" altLang="en-US" sz="4265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4265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学术期刊</a:t>
            </a:r>
            <a:endParaRPr lang="zh-CN" altLang="en-US" sz="4265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793427" y="2368560"/>
            <a:ext cx="2640000" cy="2640000"/>
          </a:xfrm>
          <a:prstGeom prst="ellipse">
            <a:avLst/>
          </a:prstGeom>
          <a:noFill/>
          <a:ln w="190500" cmpd="sng">
            <a:solidFill>
              <a:srgbClr val="5CC6D8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万余本</a:t>
            </a:r>
            <a:endParaRPr lang="zh-CN" altLang="en-US" sz="3200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200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核心期刊</a:t>
            </a:r>
            <a:endParaRPr lang="zh-CN" altLang="en-US" sz="3200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86807" y="2488560"/>
            <a:ext cx="2400000" cy="2400000"/>
          </a:xfrm>
          <a:prstGeom prst="ellipse">
            <a:avLst/>
          </a:prstGeom>
          <a:noFill/>
          <a:ln w="152400" cmpd="sng">
            <a:solidFill>
              <a:srgbClr val="5CC6D8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万本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80809" y="2248560"/>
            <a:ext cx="2880000" cy="2880000"/>
          </a:xfrm>
          <a:prstGeom prst="ellipse">
            <a:avLst/>
          </a:prstGeom>
          <a:noFill/>
          <a:ln w="209550" cmpd="sng">
            <a:solidFill>
              <a:srgbClr val="5CC6D8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3735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万余本</a:t>
            </a:r>
            <a:endParaRPr lang="zh-CN" altLang="en-US" sz="3735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735" b="1" spc="-1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外文刊</a:t>
            </a:r>
            <a:endParaRPr lang="zh-CN" altLang="en-US" sz="3735" b="1" spc="-1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47495" y="65405"/>
            <a:ext cx="456247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一、丰富的期刊资源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animBg="1"/>
      <p:bldP spid="14" grpId="1" bldLvl="0" animBg="1"/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/>
          <p:nvPr/>
        </p:nvSpPr>
        <p:spPr>
          <a:xfrm>
            <a:off x="1776442" y="1953780"/>
            <a:ext cx="8639348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怎么查找学科下的核心期刊？</a:t>
            </a:r>
            <a:endParaRPr lang="zh-CN" altLang="en-US" sz="8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86156\Desktop\QQ截图20200610091847.jpgQQ截图202006100918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2395" y="118745"/>
            <a:ext cx="11967210" cy="6500495"/>
          </a:xfrm>
          <a:prstGeom prst="rect">
            <a:avLst/>
          </a:prstGeom>
        </p:spPr>
      </p:pic>
      <p:sp>
        <p:nvSpPr>
          <p:cNvPr id="9" name="长方形 312"/>
          <p:cNvSpPr>
            <a:spLocks noChangeArrowheads="1"/>
          </p:cNvSpPr>
          <p:nvPr/>
        </p:nvSpPr>
        <p:spPr bwMode="auto">
          <a:xfrm>
            <a:off x="5269865" y="118745"/>
            <a:ext cx="676910" cy="52451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86156\Desktop\QQ截图20200826103417.jpgQQ截图202008261034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0835" y="815340"/>
            <a:ext cx="11256645" cy="5931535"/>
          </a:xfrm>
          <a:prstGeom prst="rect">
            <a:avLst/>
          </a:prstGeom>
        </p:spPr>
      </p:pic>
      <p:sp>
        <p:nvSpPr>
          <p:cNvPr id="3" name="长方形 312"/>
          <p:cNvSpPr>
            <a:spLocks noChangeArrowheads="1"/>
          </p:cNvSpPr>
          <p:nvPr/>
        </p:nvSpPr>
        <p:spPr bwMode="auto">
          <a:xfrm>
            <a:off x="1285240" y="1864995"/>
            <a:ext cx="1782445" cy="448564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>
              <a:latin typeface="Calibri" panose="020F0502020204030204" charset="0"/>
            </a:endParaRPr>
          </a:p>
        </p:txBody>
      </p:sp>
      <p:sp>
        <p:nvSpPr>
          <p:cNvPr id="7" name="长方形 312"/>
          <p:cNvSpPr>
            <a:spLocks noChangeArrowheads="1"/>
          </p:cNvSpPr>
          <p:nvPr/>
        </p:nvSpPr>
        <p:spPr bwMode="auto">
          <a:xfrm>
            <a:off x="3373755" y="2359660"/>
            <a:ext cx="6988810" cy="458343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735">
              <a:latin typeface="Calibri" panose="020F050202020403020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47495" y="65405"/>
            <a:ext cx="557212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二、覆盖完整学科领域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143404" y="5401529"/>
          <a:ext cx="8736137" cy="111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表格 44032"/>
          <p:cNvGraphicFramePr/>
          <p:nvPr>
            <p:custDataLst>
              <p:tags r:id="rId1"/>
            </p:custDataLst>
          </p:nvPr>
        </p:nvGraphicFramePr>
        <p:xfrm>
          <a:off x="805949" y="1409940"/>
          <a:ext cx="10580370" cy="5153660"/>
        </p:xfrm>
        <a:graphic>
          <a:graphicData uri="http://schemas.openxmlformats.org/drawingml/2006/table">
            <a:tbl>
              <a:tblPr/>
              <a:tblGrid>
                <a:gridCol w="5617210"/>
                <a:gridCol w="4963160"/>
              </a:tblGrid>
              <a:tr h="967105"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C000"/>
                          </a:solidFill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国  际</a:t>
                      </a:r>
                      <a:endParaRPr lang="zh-CN" altLang="en-US" sz="2600" b="1" dirty="0">
                        <a:solidFill>
                          <a:srgbClr val="FFC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C000"/>
                          </a:solidFill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国  内</a:t>
                      </a:r>
                      <a:endParaRPr lang="zh-CN" altLang="en-US" sz="2600" b="1" dirty="0">
                        <a:solidFill>
                          <a:srgbClr val="FFC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90169" marR="90169" marT="47952" marB="47952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  <a:tr h="946150"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SCI-E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CSCD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7952" marB="47952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  <a:tr h="880110"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SSCI 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CSSCI 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7952" marB="47952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  <a:tr h="782320"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Scopus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-26670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 北大核心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7952" marB="47952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  <a:tr h="788670"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zh-CN" altLang="en-US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</a:t>
                      </a:r>
                      <a:r>
                        <a:rPr lang="en-US" altLang="zh-CN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EI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59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797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3530" algn="l" defTabSz="1219200" rtl="0" eaLnBrk="0" fontAlgn="base" hangingPunct="0">
                        <a:spcBef>
                          <a:spcPts val="125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7952" marB="47952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  <a:tr h="789305">
                <a:tc>
                  <a:txBody>
                    <a:bodyPr/>
                    <a:lstStyle/>
                    <a:p>
                      <a:pPr marL="0" lvl="0" indent="0" algn="ctr" defTabSz="914400" eaLnBrk="1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79A5E0"/>
                        </a:buClr>
                        <a:buSzPct val="60000"/>
                        <a:buFont typeface="Wingdings 2" pitchFamily="18" charset="2"/>
                        <a:buNone/>
                      </a:pPr>
                      <a:r>
                        <a:rPr lang="en-US" altLang="zh-CN" sz="26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 ESI</a:t>
                      </a: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6964" marB="46964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169" marR="90169" marT="47952" marB="4795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75128" y="377219"/>
            <a:ext cx="1870075" cy="733425"/>
          </a:xfrm>
          <a:prstGeom prst="rect">
            <a:avLst/>
          </a:prstGeom>
          <a:noFill/>
          <a:ln>
            <a:solidFill>
              <a:srgbClr val="FBFBFB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D994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收录体系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D994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916832" y="3246925"/>
            <a:ext cx="4271963" cy="935039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国际公认最权威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自然科学、工程技术领域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637756" y="4157160"/>
            <a:ext cx="3552825" cy="1008063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的姊妹篇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社会科学领域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967347" y="5035337"/>
            <a:ext cx="5086880" cy="1008063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全世界最大的摘要和引文数据库科技、医学类文献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938151" y="6383152"/>
            <a:ext cx="2783623" cy="774700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分析型研究工具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660216" y="3145844"/>
            <a:ext cx="4130164" cy="1136651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自然科学、工程技术领域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049155" y="4283341"/>
            <a:ext cx="3175000" cy="720725"/>
          </a:xfrm>
          <a:prstGeom prst="wedgeRoundRectCallout">
            <a:avLst>
              <a:gd name="adj1" fmla="val 1680"/>
              <a:gd name="adj2" fmla="val -103959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中文社会科学领域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831244" y="5066904"/>
            <a:ext cx="3392488" cy="942975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涵盖各学科领域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中文学术期刊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724425" y="5784029"/>
            <a:ext cx="2434591" cy="778511"/>
          </a:xfrm>
          <a:prstGeom prst="wedgeRoundRectCallout">
            <a:avLst>
              <a:gd name="adj1" fmla="val 331"/>
              <a:gd name="adj2" fmla="val -85665"/>
              <a:gd name="adj3" fmla="val 16667"/>
            </a:avLst>
          </a:prstGeom>
          <a:solidFill>
            <a:srgbClr val="FF9900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工程技术领域</a:t>
            </a:r>
            <a:endParaRPr 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3" grpId="0" bldLvl="0" animBg="1"/>
      <p:bldP spid="3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05063" y="2384425"/>
            <a:ext cx="2468563" cy="3830638"/>
          </a:xfrm>
          <a:prstGeom prst="roundRect">
            <a:avLst/>
          </a:prstGeom>
          <a:noFill/>
          <a:ln w="38100">
            <a:solidFill>
              <a:srgbClr val="5CC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473950" y="2376488"/>
            <a:ext cx="2465388" cy="3805238"/>
          </a:xfrm>
          <a:prstGeom prst="roundRect">
            <a:avLst/>
          </a:prstGeom>
          <a:noFill/>
          <a:ln w="38100">
            <a:solidFill>
              <a:srgbClr val="5CC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95245" y="1263650"/>
            <a:ext cx="2452688" cy="841375"/>
          </a:xfrm>
          <a:prstGeom prst="roundRect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自然科学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459663" y="1263650"/>
            <a:ext cx="2452688" cy="841375"/>
          </a:xfrm>
          <a:prstGeom prst="roundRect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社会科学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2711450" y="5051425"/>
            <a:ext cx="1800225" cy="863600"/>
          </a:xfrm>
          <a:prstGeom prst="flowChartAlternateProcess">
            <a:avLst/>
          </a:prstGeom>
          <a:solidFill>
            <a:srgbClr val="5CC6D8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CSCD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2711450" y="3944938"/>
            <a:ext cx="1800225" cy="865188"/>
          </a:xfrm>
          <a:prstGeom prst="flowChartAlternateProcess">
            <a:avLst/>
          </a:prstGeom>
          <a:solidFill>
            <a:srgbClr val="5CC6D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EI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713038" y="2716213"/>
            <a:ext cx="1798638" cy="865188"/>
          </a:xfrm>
          <a:prstGeom prst="flowChartAlternateProcess">
            <a:avLst/>
          </a:prstGeom>
          <a:solidFill>
            <a:srgbClr val="5CC6D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SCIE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5143500" y="2718118"/>
            <a:ext cx="2174875" cy="863600"/>
          </a:xfrm>
          <a:prstGeom prst="flowChartAlternateProcess">
            <a:avLst/>
          </a:prstGeom>
          <a:solidFill>
            <a:srgbClr val="FD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SCOPUS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5143500" y="4926965"/>
            <a:ext cx="2174875" cy="863600"/>
          </a:xfrm>
          <a:prstGeom prst="flowChartAlternateProcess">
            <a:avLst/>
          </a:prstGeom>
          <a:solidFill>
            <a:srgbClr val="FD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北大核心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7824788" y="2860675"/>
            <a:ext cx="1800225" cy="863600"/>
          </a:xfrm>
          <a:prstGeom prst="flowChartAlternateProcess">
            <a:avLst/>
          </a:prstGeom>
          <a:solidFill>
            <a:srgbClr val="5CC6D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SSCI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7824788" y="4691063"/>
            <a:ext cx="1800225" cy="863600"/>
          </a:xfrm>
          <a:prstGeom prst="flowChartAlternateProcess">
            <a:avLst/>
          </a:prstGeom>
          <a:solidFill>
            <a:srgbClr val="5CC6D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CSSCI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5143500" y="3827463"/>
            <a:ext cx="2174875" cy="863600"/>
          </a:xfrm>
          <a:prstGeom prst="flowChartAlternateProcess">
            <a:avLst/>
          </a:prstGeom>
          <a:solidFill>
            <a:srgbClr val="FD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ESI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86156\Desktop\9.jpg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90918" y="56515"/>
            <a:ext cx="10763885" cy="680085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599815" y="184150"/>
            <a:ext cx="7015480" cy="591820"/>
          </a:xfrm>
          <a:prstGeom prst="wedgeRoundRectCallout">
            <a:avLst>
              <a:gd name="adj1" fmla="val -1674"/>
              <a:gd name="adj2" fmla="val 78433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筛选结果：</a:t>
            </a:r>
            <a:r>
              <a:rPr lang="en-US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CSSCI </a:t>
            </a: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，管理学  </a:t>
            </a:r>
            <a:r>
              <a:rPr lang="en-US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本期刊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197957" y="583141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期刊浏览页面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4017645" y="1000760"/>
            <a:ext cx="3340100" cy="37846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6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86156\Desktop\9.jpg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5810" y="184785"/>
            <a:ext cx="10438765" cy="621665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197957" y="583141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了解期刊分布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1529715" y="2028190"/>
            <a:ext cx="2232025" cy="169481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6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139950" y="905510"/>
            <a:ext cx="3141345" cy="1011555"/>
          </a:xfrm>
          <a:prstGeom prst="wedgeRoundRectCallout">
            <a:avLst>
              <a:gd name="adj1" fmla="val 119"/>
              <a:gd name="adj2" fmla="val 64959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查看在不同收录数据库中的分布情况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200610092129"/>
          <p:cNvPicPr>
            <a:picLocks noChangeAspect="1"/>
          </p:cNvPicPr>
          <p:nvPr/>
        </p:nvPicPr>
        <p:blipFill>
          <a:blip r:embed="rId2"/>
          <a:srcRect l="12103"/>
          <a:stretch>
            <a:fillRect/>
          </a:stretch>
        </p:blipFill>
        <p:spPr>
          <a:xfrm>
            <a:off x="596265" y="184785"/>
            <a:ext cx="8840470" cy="481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86156\Desktop\QQ截图20200610091847.jpgQQ截图2020061009184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3695" y="156210"/>
            <a:ext cx="11642090" cy="641921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597715" y="3217332"/>
            <a:ext cx="4881901" cy="1263321"/>
          </a:xfrm>
          <a:prstGeom prst="wedgeRoundRectCallout">
            <a:avLst>
              <a:gd name="adj1" fmla="val -44332"/>
              <a:gd name="adj2" fmla="val -257775"/>
              <a:gd name="adj3" fmla="val 16667"/>
            </a:avLst>
          </a:pr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整合各学科的核心期刊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全面的期刊信息、期刊分析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00271" y="3217333"/>
            <a:ext cx="3997223" cy="1280493"/>
          </a:xfrm>
          <a:prstGeom prst="wedgeRoundRectCallout">
            <a:avLst>
              <a:gd name="adj1" fmla="val 67734"/>
              <a:gd name="adj2" fmla="val -257915"/>
              <a:gd name="adj3" fmla="val 16667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丰富的中外文学术资源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多样的文献获取方式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86156\Desktop\9.jpg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143510"/>
            <a:ext cx="10813415" cy="6571615"/>
          </a:xfrm>
          <a:prstGeom prst="rect">
            <a:avLst/>
          </a:prstGeom>
        </p:spPr>
      </p:pic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1776095" y="3886835"/>
            <a:ext cx="2262505" cy="156146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6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197957" y="583141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了解期刊分布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pic>
        <p:nvPicPr>
          <p:cNvPr id="8" name="图片 7" descr="C:\Users\86156\Desktop\12.jpg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650480" y="582930"/>
            <a:ext cx="3002280" cy="5721985"/>
          </a:xfrm>
          <a:prstGeom prst="rect">
            <a:avLst/>
          </a:prstGeom>
          <a:ln w="28575">
            <a:solidFill>
              <a:srgbClr val="FD9944"/>
            </a:solidFill>
          </a:ln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640" y="2407285"/>
            <a:ext cx="171450" cy="152400"/>
          </a:xfrm>
          <a:prstGeom prst="rect">
            <a:avLst/>
          </a:prstGeom>
        </p:spPr>
      </p:pic>
      <p:pic>
        <p:nvPicPr>
          <p:cNvPr id="2" name="图片 1" descr="C:\Users\86156\Desktop\11.jpg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392295" y="1739583"/>
            <a:ext cx="3042920" cy="4424045"/>
          </a:xfrm>
          <a:prstGeom prst="rect">
            <a:avLst/>
          </a:prstGeom>
          <a:ln w="28575">
            <a:solidFill>
              <a:srgbClr val="FD9944"/>
            </a:solidFill>
          </a:ln>
        </p:spPr>
      </p:pic>
      <p:pic>
        <p:nvPicPr>
          <p:cNvPr id="11" name="图片 10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90" y="2854325"/>
            <a:ext cx="171450" cy="15240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330" y="4826635"/>
            <a:ext cx="171450" cy="152400"/>
          </a:xfrm>
          <a:prstGeom prst="rect">
            <a:avLst/>
          </a:prstGeom>
        </p:spPr>
      </p:pic>
      <p:pic>
        <p:nvPicPr>
          <p:cNvPr id="9" name="图片 8" descr="C:\Users\86156\Desktop\10.jpg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698625" y="3886835"/>
            <a:ext cx="2417445" cy="1985645"/>
          </a:xfrm>
          <a:prstGeom prst="rect">
            <a:avLst/>
          </a:prstGeom>
          <a:ln w="19050">
            <a:solidFill>
              <a:srgbClr val="FD9944"/>
            </a:solidFill>
          </a:ln>
        </p:spPr>
      </p:pic>
      <p:sp>
        <p:nvSpPr>
          <p:cNvPr id="4" name="圆角矩形标注 3"/>
          <p:cNvSpPr/>
          <p:nvPr/>
        </p:nvSpPr>
        <p:spPr>
          <a:xfrm>
            <a:off x="1470025" y="2685415"/>
            <a:ext cx="2922270" cy="850900"/>
          </a:xfrm>
          <a:prstGeom prst="wedgeRoundRectCallout">
            <a:avLst>
              <a:gd name="adj1" fmla="val 9061"/>
              <a:gd name="adj2" fmla="val 87313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交叉学科的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期刊分布情况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80355" y="2559685"/>
            <a:ext cx="14312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计算机科学应用</a:t>
            </a: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/>
          <p:nvPr/>
        </p:nvSpPr>
        <p:spPr>
          <a:xfrm>
            <a:off x="1396365" y="1859280"/>
            <a:ext cx="939863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怎么快速准确的</a:t>
            </a:r>
            <a:endParaRPr lang="zh-CN" altLang="en-US" sz="8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检索期刊？</a:t>
            </a:r>
            <a:endParaRPr lang="zh-CN" altLang="en-US" sz="8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242570"/>
            <a:ext cx="10782300" cy="6372225"/>
          </a:xfrm>
          <a:prstGeom prst="rect">
            <a:avLst/>
          </a:prstGeom>
        </p:spPr>
      </p:pic>
      <p:sp>
        <p:nvSpPr>
          <p:cNvPr id="9" name="长方形 312"/>
          <p:cNvSpPr>
            <a:spLocks noChangeArrowheads="1"/>
          </p:cNvSpPr>
          <p:nvPr/>
        </p:nvSpPr>
        <p:spPr bwMode="auto">
          <a:xfrm>
            <a:off x="1628140" y="4282440"/>
            <a:ext cx="7969250" cy="72961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1745615" y="4448175"/>
            <a:ext cx="1597660" cy="39814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  <p:sp>
        <p:nvSpPr>
          <p:cNvPr id="2" name="长方形 312"/>
          <p:cNvSpPr>
            <a:spLocks noChangeArrowheads="1"/>
          </p:cNvSpPr>
          <p:nvPr/>
        </p:nvSpPr>
        <p:spPr bwMode="auto">
          <a:xfrm>
            <a:off x="1745615" y="5231765"/>
            <a:ext cx="806450" cy="87503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10" y="243205"/>
            <a:ext cx="10782300" cy="6372225"/>
          </a:xfrm>
          <a:prstGeom prst="rect">
            <a:avLst/>
          </a:prstGeom>
        </p:spPr>
      </p:pic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9674860" y="4552315"/>
            <a:ext cx="829310" cy="42799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" y="1200150"/>
            <a:ext cx="10439400" cy="4457700"/>
          </a:xfrm>
          <a:prstGeom prst="rect">
            <a:avLst/>
          </a:prstGeom>
        </p:spPr>
      </p:pic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2515235" y="2125980"/>
            <a:ext cx="1443355" cy="125285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  <p:sp>
        <p:nvSpPr>
          <p:cNvPr id="3" name="长方形 312"/>
          <p:cNvSpPr>
            <a:spLocks noChangeArrowheads="1"/>
          </p:cNvSpPr>
          <p:nvPr/>
        </p:nvSpPr>
        <p:spPr bwMode="auto">
          <a:xfrm>
            <a:off x="1278890" y="3533140"/>
            <a:ext cx="9150350" cy="104838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1439" y="3919437"/>
            <a:ext cx="2773056" cy="2773056"/>
            <a:chOff x="7808913" y="5141913"/>
            <a:chExt cx="1397000" cy="1397000"/>
          </a:xfrm>
        </p:grpSpPr>
        <p:sp>
          <p:nvSpPr>
            <p:cNvPr id="3" name="Oval 20"/>
            <p:cNvSpPr>
              <a:spLocks noChangeArrowheads="1"/>
            </p:cNvSpPr>
            <p:nvPr/>
          </p:nvSpPr>
          <p:spPr bwMode="auto">
            <a:xfrm>
              <a:off x="7808913" y="5141913"/>
              <a:ext cx="1397000" cy="1397000"/>
            </a:xfrm>
            <a:prstGeom prst="ellipse">
              <a:avLst/>
            </a:prstGeom>
            <a:solidFill>
              <a:srgbClr val="FFC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" name="Freeform 65"/>
            <p:cNvSpPr/>
            <p:nvPr/>
          </p:nvSpPr>
          <p:spPr bwMode="auto">
            <a:xfrm>
              <a:off x="8402638" y="5881688"/>
              <a:ext cx="214313" cy="222250"/>
            </a:xfrm>
            <a:custGeom>
              <a:avLst/>
              <a:gdLst>
                <a:gd name="T0" fmla="*/ 66 w 135"/>
                <a:gd name="T1" fmla="*/ 140 h 140"/>
                <a:gd name="T2" fmla="*/ 0 w 135"/>
                <a:gd name="T3" fmla="*/ 78 h 140"/>
                <a:gd name="T4" fmla="*/ 0 w 135"/>
                <a:gd name="T5" fmla="*/ 0 h 140"/>
                <a:gd name="T6" fmla="*/ 135 w 135"/>
                <a:gd name="T7" fmla="*/ 0 h 140"/>
                <a:gd name="T8" fmla="*/ 135 w 135"/>
                <a:gd name="T9" fmla="*/ 78 h 140"/>
                <a:gd name="T10" fmla="*/ 66 w 135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40">
                  <a:moveTo>
                    <a:pt x="66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78"/>
                  </a:lnTo>
                  <a:lnTo>
                    <a:pt x="66" y="140"/>
                  </a:lnTo>
                  <a:close/>
                </a:path>
              </a:pathLst>
            </a:custGeom>
            <a:solidFill>
              <a:srgbClr val="EAA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66"/>
            <p:cNvSpPr/>
            <p:nvPr/>
          </p:nvSpPr>
          <p:spPr bwMode="auto">
            <a:xfrm>
              <a:off x="8402638" y="5881688"/>
              <a:ext cx="214313" cy="120650"/>
            </a:xfrm>
            <a:custGeom>
              <a:avLst/>
              <a:gdLst>
                <a:gd name="T0" fmla="*/ 0 w 57"/>
                <a:gd name="T1" fmla="*/ 15 h 32"/>
                <a:gd name="T2" fmla="*/ 28 w 57"/>
                <a:gd name="T3" fmla="*/ 32 h 32"/>
                <a:gd name="T4" fmla="*/ 57 w 57"/>
                <a:gd name="T5" fmla="*/ 15 h 32"/>
                <a:gd name="T6" fmla="*/ 57 w 57"/>
                <a:gd name="T7" fmla="*/ 0 h 32"/>
                <a:gd name="T8" fmla="*/ 0 w 57"/>
                <a:gd name="T9" fmla="*/ 0 h 32"/>
                <a:gd name="T10" fmla="*/ 0 w 57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2">
                  <a:moveTo>
                    <a:pt x="0" y="15"/>
                  </a:moveTo>
                  <a:cubicBezTo>
                    <a:pt x="6" y="22"/>
                    <a:pt x="16" y="32"/>
                    <a:pt x="28" y="32"/>
                  </a:cubicBezTo>
                  <a:cubicBezTo>
                    <a:pt x="41" y="32"/>
                    <a:pt x="50" y="22"/>
                    <a:pt x="57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8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67"/>
            <p:cNvSpPr/>
            <p:nvPr/>
          </p:nvSpPr>
          <p:spPr bwMode="auto">
            <a:xfrm>
              <a:off x="8289926" y="5445126"/>
              <a:ext cx="442913" cy="541338"/>
            </a:xfrm>
            <a:custGeom>
              <a:avLst/>
              <a:gdLst>
                <a:gd name="T0" fmla="*/ 5 w 118"/>
                <a:gd name="T1" fmla="*/ 70 h 144"/>
                <a:gd name="T2" fmla="*/ 11 w 118"/>
                <a:gd name="T3" fmla="*/ 68 h 144"/>
                <a:gd name="T4" fmla="*/ 58 w 118"/>
                <a:gd name="T5" fmla="*/ 0 h 144"/>
                <a:gd name="T6" fmla="*/ 106 w 118"/>
                <a:gd name="T7" fmla="*/ 68 h 144"/>
                <a:gd name="T8" fmla="*/ 112 w 118"/>
                <a:gd name="T9" fmla="*/ 70 h 144"/>
                <a:gd name="T10" fmla="*/ 110 w 118"/>
                <a:gd name="T11" fmla="*/ 84 h 144"/>
                <a:gd name="T12" fmla="*/ 100 w 118"/>
                <a:gd name="T13" fmla="*/ 98 h 144"/>
                <a:gd name="T14" fmla="*/ 92 w 118"/>
                <a:gd name="T15" fmla="*/ 121 h 144"/>
                <a:gd name="T16" fmla="*/ 58 w 118"/>
                <a:gd name="T17" fmla="*/ 143 h 144"/>
                <a:gd name="T18" fmla="*/ 25 w 118"/>
                <a:gd name="T19" fmla="*/ 121 h 144"/>
                <a:gd name="T20" fmla="*/ 17 w 118"/>
                <a:gd name="T21" fmla="*/ 98 h 144"/>
                <a:gd name="T22" fmla="*/ 7 w 118"/>
                <a:gd name="T23" fmla="*/ 84 h 144"/>
                <a:gd name="T24" fmla="*/ 5 w 118"/>
                <a:gd name="T25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44">
                  <a:moveTo>
                    <a:pt x="5" y="70"/>
                  </a:moveTo>
                  <a:cubicBezTo>
                    <a:pt x="5" y="62"/>
                    <a:pt x="11" y="68"/>
                    <a:pt x="11" y="68"/>
                  </a:cubicBezTo>
                  <a:cubicBezTo>
                    <a:pt x="11" y="68"/>
                    <a:pt x="0" y="0"/>
                    <a:pt x="58" y="0"/>
                  </a:cubicBezTo>
                  <a:cubicBezTo>
                    <a:pt x="118" y="0"/>
                    <a:pt x="106" y="68"/>
                    <a:pt x="106" y="68"/>
                  </a:cubicBezTo>
                  <a:cubicBezTo>
                    <a:pt x="106" y="68"/>
                    <a:pt x="112" y="62"/>
                    <a:pt x="112" y="70"/>
                  </a:cubicBezTo>
                  <a:cubicBezTo>
                    <a:pt x="112" y="79"/>
                    <a:pt x="110" y="84"/>
                    <a:pt x="110" y="84"/>
                  </a:cubicBezTo>
                  <a:cubicBezTo>
                    <a:pt x="110" y="84"/>
                    <a:pt x="109" y="94"/>
                    <a:pt x="100" y="98"/>
                  </a:cubicBezTo>
                  <a:cubicBezTo>
                    <a:pt x="100" y="98"/>
                    <a:pt x="99" y="115"/>
                    <a:pt x="92" y="121"/>
                  </a:cubicBezTo>
                  <a:cubicBezTo>
                    <a:pt x="85" y="128"/>
                    <a:pt x="74" y="144"/>
                    <a:pt x="58" y="143"/>
                  </a:cubicBezTo>
                  <a:cubicBezTo>
                    <a:pt x="43" y="144"/>
                    <a:pt x="32" y="128"/>
                    <a:pt x="25" y="121"/>
                  </a:cubicBezTo>
                  <a:cubicBezTo>
                    <a:pt x="18" y="115"/>
                    <a:pt x="17" y="98"/>
                    <a:pt x="17" y="98"/>
                  </a:cubicBezTo>
                  <a:cubicBezTo>
                    <a:pt x="8" y="94"/>
                    <a:pt x="7" y="84"/>
                    <a:pt x="7" y="84"/>
                  </a:cubicBezTo>
                  <a:cubicBezTo>
                    <a:pt x="7" y="84"/>
                    <a:pt x="5" y="79"/>
                    <a:pt x="5" y="70"/>
                  </a:cubicBezTo>
                  <a:close/>
                </a:path>
              </a:pathLst>
            </a:custGeom>
            <a:solidFill>
              <a:srgbClr val="F4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68"/>
            <p:cNvSpPr/>
            <p:nvPr/>
          </p:nvSpPr>
          <p:spPr bwMode="auto">
            <a:xfrm>
              <a:off x="8075613" y="6046788"/>
              <a:ext cx="863600" cy="420688"/>
            </a:xfrm>
            <a:custGeom>
              <a:avLst/>
              <a:gdLst>
                <a:gd name="T0" fmla="*/ 115 w 230"/>
                <a:gd name="T1" fmla="*/ 112 h 112"/>
                <a:gd name="T2" fmla="*/ 230 w 230"/>
                <a:gd name="T3" fmla="*/ 73 h 112"/>
                <a:gd name="T4" fmla="*/ 229 w 230"/>
                <a:gd name="T5" fmla="*/ 37 h 112"/>
                <a:gd name="T6" fmla="*/ 222 w 230"/>
                <a:gd name="T7" fmla="*/ 27 h 112"/>
                <a:gd name="T8" fmla="*/ 155 w 230"/>
                <a:gd name="T9" fmla="*/ 0 h 112"/>
                <a:gd name="T10" fmla="*/ 116 w 230"/>
                <a:gd name="T11" fmla="*/ 10 h 112"/>
                <a:gd name="T12" fmla="*/ 76 w 230"/>
                <a:gd name="T13" fmla="*/ 0 h 112"/>
                <a:gd name="T14" fmla="*/ 9 w 230"/>
                <a:gd name="T15" fmla="*/ 27 h 112"/>
                <a:gd name="T16" fmla="*/ 2 w 230"/>
                <a:gd name="T17" fmla="*/ 37 h 112"/>
                <a:gd name="T18" fmla="*/ 0 w 230"/>
                <a:gd name="T19" fmla="*/ 73 h 112"/>
                <a:gd name="T20" fmla="*/ 115 w 230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12">
                  <a:moveTo>
                    <a:pt x="115" y="112"/>
                  </a:moveTo>
                  <a:cubicBezTo>
                    <a:pt x="167" y="112"/>
                    <a:pt x="196" y="107"/>
                    <a:pt x="230" y="73"/>
                  </a:cubicBezTo>
                  <a:cubicBezTo>
                    <a:pt x="230" y="73"/>
                    <a:pt x="230" y="38"/>
                    <a:pt x="229" y="37"/>
                  </a:cubicBezTo>
                  <a:cubicBezTo>
                    <a:pt x="229" y="34"/>
                    <a:pt x="226" y="28"/>
                    <a:pt x="222" y="27"/>
                  </a:cubicBezTo>
                  <a:cubicBezTo>
                    <a:pt x="218" y="26"/>
                    <a:pt x="164" y="4"/>
                    <a:pt x="155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7" y="4"/>
                    <a:pt x="12" y="26"/>
                    <a:pt x="9" y="27"/>
                  </a:cubicBezTo>
                  <a:cubicBezTo>
                    <a:pt x="5" y="28"/>
                    <a:pt x="2" y="34"/>
                    <a:pt x="2" y="37"/>
                  </a:cubicBezTo>
                  <a:cubicBezTo>
                    <a:pt x="1" y="38"/>
                    <a:pt x="0" y="65"/>
                    <a:pt x="0" y="73"/>
                  </a:cubicBezTo>
                  <a:cubicBezTo>
                    <a:pt x="34" y="106"/>
                    <a:pt x="63" y="112"/>
                    <a:pt x="115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69"/>
            <p:cNvSpPr>
              <a:spLocks noEditPoints="1"/>
            </p:cNvSpPr>
            <p:nvPr/>
          </p:nvSpPr>
          <p:spPr bwMode="auto">
            <a:xfrm>
              <a:off x="8350251" y="6002338"/>
              <a:ext cx="319088" cy="190500"/>
            </a:xfrm>
            <a:custGeom>
              <a:avLst/>
              <a:gdLst>
                <a:gd name="T0" fmla="*/ 92 w 201"/>
                <a:gd name="T1" fmla="*/ 61 h 120"/>
                <a:gd name="T2" fmla="*/ 52 w 201"/>
                <a:gd name="T3" fmla="*/ 120 h 120"/>
                <a:gd name="T4" fmla="*/ 0 w 201"/>
                <a:gd name="T5" fmla="*/ 30 h 120"/>
                <a:gd name="T6" fmla="*/ 28 w 201"/>
                <a:gd name="T7" fmla="*/ 0 h 120"/>
                <a:gd name="T8" fmla="*/ 92 w 201"/>
                <a:gd name="T9" fmla="*/ 61 h 120"/>
                <a:gd name="T10" fmla="*/ 108 w 201"/>
                <a:gd name="T11" fmla="*/ 61 h 120"/>
                <a:gd name="T12" fmla="*/ 149 w 201"/>
                <a:gd name="T13" fmla="*/ 120 h 120"/>
                <a:gd name="T14" fmla="*/ 201 w 201"/>
                <a:gd name="T15" fmla="*/ 30 h 120"/>
                <a:gd name="T16" fmla="*/ 170 w 201"/>
                <a:gd name="T17" fmla="*/ 0 h 120"/>
                <a:gd name="T18" fmla="*/ 108 w 201"/>
                <a:gd name="T19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20">
                  <a:moveTo>
                    <a:pt x="92" y="61"/>
                  </a:moveTo>
                  <a:lnTo>
                    <a:pt x="52" y="120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92" y="61"/>
                  </a:lnTo>
                  <a:close/>
                  <a:moveTo>
                    <a:pt x="108" y="61"/>
                  </a:moveTo>
                  <a:lnTo>
                    <a:pt x="149" y="120"/>
                  </a:lnTo>
                  <a:lnTo>
                    <a:pt x="201" y="30"/>
                  </a:lnTo>
                  <a:lnTo>
                    <a:pt x="17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D3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70"/>
            <p:cNvSpPr/>
            <p:nvPr/>
          </p:nvSpPr>
          <p:spPr bwMode="auto">
            <a:xfrm>
              <a:off x="8458201" y="6080126"/>
              <a:ext cx="101600" cy="436563"/>
            </a:xfrm>
            <a:custGeom>
              <a:avLst/>
              <a:gdLst>
                <a:gd name="T0" fmla="*/ 26 w 27"/>
                <a:gd name="T1" fmla="*/ 8 h 116"/>
                <a:gd name="T2" fmla="*/ 21 w 27"/>
                <a:gd name="T3" fmla="*/ 1 h 116"/>
                <a:gd name="T4" fmla="*/ 19 w 27"/>
                <a:gd name="T5" fmla="*/ 0 h 116"/>
                <a:gd name="T6" fmla="*/ 13 w 27"/>
                <a:gd name="T7" fmla="*/ 0 h 116"/>
                <a:gd name="T8" fmla="*/ 8 w 27"/>
                <a:gd name="T9" fmla="*/ 0 h 116"/>
                <a:gd name="T10" fmla="*/ 6 w 27"/>
                <a:gd name="T11" fmla="*/ 1 h 116"/>
                <a:gd name="T12" fmla="*/ 1 w 27"/>
                <a:gd name="T13" fmla="*/ 8 h 116"/>
                <a:gd name="T14" fmla="*/ 0 w 27"/>
                <a:gd name="T15" fmla="*/ 12 h 116"/>
                <a:gd name="T16" fmla="*/ 8 w 27"/>
                <a:gd name="T17" fmla="*/ 22 h 116"/>
                <a:gd name="T18" fmla="*/ 2 w 27"/>
                <a:gd name="T19" fmla="*/ 104 h 116"/>
                <a:gd name="T20" fmla="*/ 25 w 27"/>
                <a:gd name="T21" fmla="*/ 104 h 116"/>
                <a:gd name="T22" fmla="*/ 19 w 27"/>
                <a:gd name="T23" fmla="*/ 23 h 116"/>
                <a:gd name="T24" fmla="*/ 27 w 27"/>
                <a:gd name="T25" fmla="*/ 12 h 116"/>
                <a:gd name="T26" fmla="*/ 26 w 27"/>
                <a:gd name="T27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16">
                  <a:moveTo>
                    <a:pt x="26" y="8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2"/>
                  </a:cubicBezTo>
                  <a:cubicBezTo>
                    <a:pt x="2" y="16"/>
                    <a:pt x="7" y="18"/>
                    <a:pt x="8" y="22"/>
                  </a:cubicBezTo>
                  <a:cubicBezTo>
                    <a:pt x="8" y="22"/>
                    <a:pt x="5" y="65"/>
                    <a:pt x="2" y="104"/>
                  </a:cubicBezTo>
                  <a:cubicBezTo>
                    <a:pt x="1" y="116"/>
                    <a:pt x="26" y="115"/>
                    <a:pt x="25" y="104"/>
                  </a:cubicBezTo>
                  <a:cubicBezTo>
                    <a:pt x="22" y="65"/>
                    <a:pt x="19" y="23"/>
                    <a:pt x="19" y="23"/>
                  </a:cubicBezTo>
                  <a:cubicBezTo>
                    <a:pt x="20" y="19"/>
                    <a:pt x="25" y="16"/>
                    <a:pt x="27" y="12"/>
                  </a:cubicBezTo>
                  <a:cubicBezTo>
                    <a:pt x="27" y="10"/>
                    <a:pt x="27" y="10"/>
                    <a:pt x="26" y="8"/>
                  </a:cubicBezTo>
                  <a:close/>
                </a:path>
              </a:pathLst>
            </a:custGeom>
            <a:solidFill>
              <a:srgbClr val="C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71"/>
            <p:cNvSpPr>
              <a:spLocks noEditPoints="1"/>
            </p:cNvSpPr>
            <p:nvPr/>
          </p:nvSpPr>
          <p:spPr bwMode="auto">
            <a:xfrm>
              <a:off x="8345488" y="5983288"/>
              <a:ext cx="327025" cy="190500"/>
            </a:xfrm>
            <a:custGeom>
              <a:avLst/>
              <a:gdLst>
                <a:gd name="T0" fmla="*/ 95 w 206"/>
                <a:gd name="T1" fmla="*/ 61 h 120"/>
                <a:gd name="T2" fmla="*/ 55 w 206"/>
                <a:gd name="T3" fmla="*/ 120 h 120"/>
                <a:gd name="T4" fmla="*/ 0 w 206"/>
                <a:gd name="T5" fmla="*/ 38 h 120"/>
                <a:gd name="T6" fmla="*/ 31 w 206"/>
                <a:gd name="T7" fmla="*/ 0 h 120"/>
                <a:gd name="T8" fmla="*/ 95 w 206"/>
                <a:gd name="T9" fmla="*/ 61 h 120"/>
                <a:gd name="T10" fmla="*/ 111 w 206"/>
                <a:gd name="T11" fmla="*/ 61 h 120"/>
                <a:gd name="T12" fmla="*/ 152 w 206"/>
                <a:gd name="T13" fmla="*/ 120 h 120"/>
                <a:gd name="T14" fmla="*/ 206 w 206"/>
                <a:gd name="T15" fmla="*/ 38 h 120"/>
                <a:gd name="T16" fmla="*/ 173 w 206"/>
                <a:gd name="T17" fmla="*/ 0 h 120"/>
                <a:gd name="T18" fmla="*/ 111 w 206"/>
                <a:gd name="T19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20">
                  <a:moveTo>
                    <a:pt x="95" y="61"/>
                  </a:moveTo>
                  <a:lnTo>
                    <a:pt x="55" y="120"/>
                  </a:lnTo>
                  <a:lnTo>
                    <a:pt x="0" y="38"/>
                  </a:lnTo>
                  <a:lnTo>
                    <a:pt x="31" y="0"/>
                  </a:lnTo>
                  <a:lnTo>
                    <a:pt x="95" y="61"/>
                  </a:lnTo>
                  <a:close/>
                  <a:moveTo>
                    <a:pt x="111" y="61"/>
                  </a:moveTo>
                  <a:lnTo>
                    <a:pt x="152" y="120"/>
                  </a:lnTo>
                  <a:lnTo>
                    <a:pt x="206" y="38"/>
                  </a:lnTo>
                  <a:lnTo>
                    <a:pt x="173" y="0"/>
                  </a:lnTo>
                  <a:lnTo>
                    <a:pt x="111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8323263" y="5449888"/>
              <a:ext cx="368300" cy="266700"/>
            </a:xfrm>
            <a:custGeom>
              <a:avLst/>
              <a:gdLst>
                <a:gd name="T0" fmla="*/ 50 w 98"/>
                <a:gd name="T1" fmla="*/ 0 h 71"/>
                <a:gd name="T2" fmla="*/ 1 w 98"/>
                <a:gd name="T3" fmla="*/ 57 h 71"/>
                <a:gd name="T4" fmla="*/ 7 w 98"/>
                <a:gd name="T5" fmla="*/ 69 h 71"/>
                <a:gd name="T6" fmla="*/ 15 w 98"/>
                <a:gd name="T7" fmla="*/ 39 h 71"/>
                <a:gd name="T8" fmla="*/ 48 w 98"/>
                <a:gd name="T9" fmla="*/ 40 h 71"/>
                <a:gd name="T10" fmla="*/ 85 w 98"/>
                <a:gd name="T11" fmla="*/ 39 h 71"/>
                <a:gd name="T12" fmla="*/ 92 w 98"/>
                <a:gd name="T13" fmla="*/ 67 h 71"/>
                <a:gd name="T14" fmla="*/ 97 w 98"/>
                <a:gd name="T15" fmla="*/ 57 h 71"/>
                <a:gd name="T16" fmla="*/ 50 w 98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71">
                  <a:moveTo>
                    <a:pt x="50" y="0"/>
                  </a:moveTo>
                  <a:cubicBezTo>
                    <a:pt x="3" y="0"/>
                    <a:pt x="0" y="44"/>
                    <a:pt x="1" y="57"/>
                  </a:cubicBezTo>
                  <a:cubicBezTo>
                    <a:pt x="2" y="66"/>
                    <a:pt x="7" y="71"/>
                    <a:pt x="7" y="69"/>
                  </a:cubicBezTo>
                  <a:cubicBezTo>
                    <a:pt x="7" y="56"/>
                    <a:pt x="9" y="44"/>
                    <a:pt x="15" y="39"/>
                  </a:cubicBezTo>
                  <a:cubicBezTo>
                    <a:pt x="22" y="32"/>
                    <a:pt x="33" y="40"/>
                    <a:pt x="48" y="40"/>
                  </a:cubicBezTo>
                  <a:cubicBezTo>
                    <a:pt x="65" y="40"/>
                    <a:pt x="77" y="30"/>
                    <a:pt x="85" y="39"/>
                  </a:cubicBezTo>
                  <a:cubicBezTo>
                    <a:pt x="90" y="44"/>
                    <a:pt x="91" y="53"/>
                    <a:pt x="92" y="67"/>
                  </a:cubicBezTo>
                  <a:cubicBezTo>
                    <a:pt x="92" y="70"/>
                    <a:pt x="96" y="66"/>
                    <a:pt x="97" y="57"/>
                  </a:cubicBezTo>
                  <a:cubicBezTo>
                    <a:pt x="98" y="43"/>
                    <a:pt x="95" y="0"/>
                    <a:pt x="50" y="0"/>
                  </a:cubicBezTo>
                  <a:close/>
                </a:path>
              </a:pathLst>
            </a:custGeom>
            <a:solidFill>
              <a:srgbClr val="D39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8315326" y="5434013"/>
              <a:ext cx="387350" cy="331788"/>
            </a:xfrm>
            <a:custGeom>
              <a:avLst/>
              <a:gdLst>
                <a:gd name="T0" fmla="*/ 50 w 103"/>
                <a:gd name="T1" fmla="*/ 0 h 88"/>
                <a:gd name="T2" fmla="*/ 1 w 103"/>
                <a:gd name="T3" fmla="*/ 58 h 88"/>
                <a:gd name="T4" fmla="*/ 4 w 103"/>
                <a:gd name="T5" fmla="*/ 75 h 88"/>
                <a:gd name="T6" fmla="*/ 8 w 103"/>
                <a:gd name="T7" fmla="*/ 83 h 88"/>
                <a:gd name="T8" fmla="*/ 10 w 103"/>
                <a:gd name="T9" fmla="*/ 75 h 88"/>
                <a:gd name="T10" fmla="*/ 79 w 103"/>
                <a:gd name="T11" fmla="*/ 41 h 88"/>
                <a:gd name="T12" fmla="*/ 93 w 103"/>
                <a:gd name="T13" fmla="*/ 73 h 88"/>
                <a:gd name="T14" fmla="*/ 95 w 103"/>
                <a:gd name="T15" fmla="*/ 83 h 88"/>
                <a:gd name="T16" fmla="*/ 99 w 103"/>
                <a:gd name="T17" fmla="*/ 75 h 88"/>
                <a:gd name="T18" fmla="*/ 102 w 103"/>
                <a:gd name="T19" fmla="*/ 57 h 88"/>
                <a:gd name="T20" fmla="*/ 50 w 103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88">
                  <a:moveTo>
                    <a:pt x="50" y="0"/>
                  </a:moveTo>
                  <a:cubicBezTo>
                    <a:pt x="0" y="0"/>
                    <a:pt x="0" y="45"/>
                    <a:pt x="1" y="58"/>
                  </a:cubicBezTo>
                  <a:cubicBezTo>
                    <a:pt x="2" y="67"/>
                    <a:pt x="2" y="70"/>
                    <a:pt x="4" y="75"/>
                  </a:cubicBezTo>
                  <a:cubicBezTo>
                    <a:pt x="6" y="80"/>
                    <a:pt x="7" y="82"/>
                    <a:pt x="8" y="83"/>
                  </a:cubicBezTo>
                  <a:cubicBezTo>
                    <a:pt x="10" y="88"/>
                    <a:pt x="10" y="77"/>
                    <a:pt x="10" y="75"/>
                  </a:cubicBezTo>
                  <a:cubicBezTo>
                    <a:pt x="16" y="50"/>
                    <a:pt x="61" y="60"/>
                    <a:pt x="79" y="41"/>
                  </a:cubicBezTo>
                  <a:cubicBezTo>
                    <a:pt x="79" y="41"/>
                    <a:pt x="80" y="50"/>
                    <a:pt x="93" y="73"/>
                  </a:cubicBezTo>
                  <a:cubicBezTo>
                    <a:pt x="94" y="74"/>
                    <a:pt x="94" y="87"/>
                    <a:pt x="95" y="83"/>
                  </a:cubicBezTo>
                  <a:cubicBezTo>
                    <a:pt x="96" y="82"/>
                    <a:pt x="97" y="80"/>
                    <a:pt x="99" y="75"/>
                  </a:cubicBezTo>
                  <a:cubicBezTo>
                    <a:pt x="101" y="70"/>
                    <a:pt x="101" y="66"/>
                    <a:pt x="102" y="57"/>
                  </a:cubicBezTo>
                  <a:cubicBezTo>
                    <a:pt x="103" y="44"/>
                    <a:pt x="101" y="0"/>
                    <a:pt x="50" y="0"/>
                  </a:cubicBezTo>
                  <a:close/>
                </a:path>
              </a:pathLst>
            </a:custGeom>
            <a:solidFill>
              <a:srgbClr val="634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8029576" y="6027738"/>
              <a:ext cx="954088" cy="511175"/>
            </a:xfrm>
            <a:custGeom>
              <a:avLst/>
              <a:gdLst>
                <a:gd name="T0" fmla="*/ 127 w 254"/>
                <a:gd name="T1" fmla="*/ 136 h 136"/>
                <a:gd name="T2" fmla="*/ 254 w 254"/>
                <a:gd name="T3" fmla="*/ 85 h 136"/>
                <a:gd name="T4" fmla="*/ 241 w 254"/>
                <a:gd name="T5" fmla="*/ 34 h 136"/>
                <a:gd name="T6" fmla="*/ 234 w 254"/>
                <a:gd name="T7" fmla="*/ 24 h 136"/>
                <a:gd name="T8" fmla="*/ 174 w 254"/>
                <a:gd name="T9" fmla="*/ 0 h 136"/>
                <a:gd name="T10" fmla="*/ 127 w 254"/>
                <a:gd name="T11" fmla="*/ 82 h 136"/>
                <a:gd name="T12" fmla="*/ 81 w 254"/>
                <a:gd name="T13" fmla="*/ 0 h 136"/>
                <a:gd name="T14" fmla="*/ 21 w 254"/>
                <a:gd name="T15" fmla="*/ 24 h 136"/>
                <a:gd name="T16" fmla="*/ 14 w 254"/>
                <a:gd name="T17" fmla="*/ 34 h 136"/>
                <a:gd name="T18" fmla="*/ 0 w 254"/>
                <a:gd name="T19" fmla="*/ 86 h 136"/>
                <a:gd name="T20" fmla="*/ 127 w 254"/>
                <a:gd name="T2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" h="136">
                  <a:moveTo>
                    <a:pt x="127" y="136"/>
                  </a:moveTo>
                  <a:cubicBezTo>
                    <a:pt x="176" y="136"/>
                    <a:pt x="221" y="117"/>
                    <a:pt x="254" y="85"/>
                  </a:cubicBezTo>
                  <a:cubicBezTo>
                    <a:pt x="249" y="63"/>
                    <a:pt x="242" y="35"/>
                    <a:pt x="241" y="34"/>
                  </a:cubicBezTo>
                  <a:cubicBezTo>
                    <a:pt x="241" y="32"/>
                    <a:pt x="238" y="25"/>
                    <a:pt x="234" y="24"/>
                  </a:cubicBezTo>
                  <a:cubicBezTo>
                    <a:pt x="231" y="23"/>
                    <a:pt x="192" y="7"/>
                    <a:pt x="174" y="0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2" y="7"/>
                    <a:pt x="24" y="23"/>
                    <a:pt x="21" y="24"/>
                  </a:cubicBezTo>
                  <a:cubicBezTo>
                    <a:pt x="17" y="25"/>
                    <a:pt x="14" y="32"/>
                    <a:pt x="14" y="34"/>
                  </a:cubicBezTo>
                  <a:cubicBezTo>
                    <a:pt x="13" y="35"/>
                    <a:pt x="6" y="63"/>
                    <a:pt x="0" y="86"/>
                  </a:cubicBezTo>
                  <a:cubicBezTo>
                    <a:pt x="33" y="117"/>
                    <a:pt x="78" y="136"/>
                    <a:pt x="127" y="136"/>
                  </a:cubicBezTo>
                  <a:close/>
                </a:path>
              </a:pathLst>
            </a:custGeom>
            <a:solidFill>
              <a:srgbClr val="24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5" name="Oval 799"/>
          <p:cNvSpPr>
            <a:spLocks noChangeArrowheads="1"/>
          </p:cNvSpPr>
          <p:nvPr/>
        </p:nvSpPr>
        <p:spPr bwMode="auto">
          <a:xfrm>
            <a:off x="3022629" y="1871473"/>
            <a:ext cx="1264549" cy="126454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0" name="组合 19"/>
          <p:cNvGrpSpPr/>
          <p:nvPr/>
        </p:nvGrpSpPr>
        <p:grpSpPr>
          <a:xfrm>
            <a:off x="1516067" y="3318456"/>
            <a:ext cx="1531184" cy="1531177"/>
            <a:chOff x="5410217" y="1173956"/>
            <a:chExt cx="233363" cy="233362"/>
          </a:xfrm>
        </p:grpSpPr>
        <p:sp>
          <p:nvSpPr>
            <p:cNvPr id="21" name="Oval 804"/>
            <p:cNvSpPr>
              <a:spLocks noChangeArrowheads="1"/>
            </p:cNvSpPr>
            <p:nvPr/>
          </p:nvSpPr>
          <p:spPr bwMode="auto">
            <a:xfrm>
              <a:off x="5410217" y="1173956"/>
              <a:ext cx="233363" cy="233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812"/>
            <p:cNvSpPr/>
            <p:nvPr/>
          </p:nvSpPr>
          <p:spPr bwMode="auto">
            <a:xfrm>
              <a:off x="5553092" y="1294606"/>
              <a:ext cx="19050" cy="22225"/>
            </a:xfrm>
            <a:custGeom>
              <a:avLst/>
              <a:gdLst>
                <a:gd name="T0" fmla="*/ 0 w 12"/>
                <a:gd name="T1" fmla="*/ 12 h 14"/>
                <a:gd name="T2" fmla="*/ 10 w 12"/>
                <a:gd name="T3" fmla="*/ 0 h 14"/>
                <a:gd name="T4" fmla="*/ 12 w 12"/>
                <a:gd name="T5" fmla="*/ 2 h 14"/>
                <a:gd name="T6" fmla="*/ 3 w 12"/>
                <a:gd name="T7" fmla="*/ 14 h 14"/>
                <a:gd name="T8" fmla="*/ 0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2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3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813"/>
            <p:cNvSpPr/>
            <p:nvPr/>
          </p:nvSpPr>
          <p:spPr bwMode="auto">
            <a:xfrm>
              <a:off x="5541979" y="1286668"/>
              <a:ext cx="19050" cy="22225"/>
            </a:xfrm>
            <a:custGeom>
              <a:avLst/>
              <a:gdLst>
                <a:gd name="T0" fmla="*/ 0 w 12"/>
                <a:gd name="T1" fmla="*/ 12 h 14"/>
                <a:gd name="T2" fmla="*/ 12 w 12"/>
                <a:gd name="T3" fmla="*/ 0 h 14"/>
                <a:gd name="T4" fmla="*/ 12 w 12"/>
                <a:gd name="T5" fmla="*/ 3 h 14"/>
                <a:gd name="T6" fmla="*/ 3 w 12"/>
                <a:gd name="T7" fmla="*/ 14 h 14"/>
                <a:gd name="T8" fmla="*/ 0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2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14"/>
            <p:cNvSpPr/>
            <p:nvPr/>
          </p:nvSpPr>
          <p:spPr bwMode="auto">
            <a:xfrm>
              <a:off x="5534042" y="1278731"/>
              <a:ext cx="19050" cy="23812"/>
            </a:xfrm>
            <a:custGeom>
              <a:avLst/>
              <a:gdLst>
                <a:gd name="T0" fmla="*/ 0 w 12"/>
                <a:gd name="T1" fmla="*/ 12 h 15"/>
                <a:gd name="T2" fmla="*/ 10 w 12"/>
                <a:gd name="T3" fmla="*/ 0 h 15"/>
                <a:gd name="T4" fmla="*/ 12 w 12"/>
                <a:gd name="T5" fmla="*/ 3 h 15"/>
                <a:gd name="T6" fmla="*/ 3 w 12"/>
                <a:gd name="T7" fmla="*/ 15 h 15"/>
                <a:gd name="T8" fmla="*/ 0 w 12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0" y="12"/>
                  </a:moveTo>
                  <a:lnTo>
                    <a:pt x="10" y="0"/>
                  </a:lnTo>
                  <a:lnTo>
                    <a:pt x="12" y="3"/>
                  </a:lnTo>
                  <a:lnTo>
                    <a:pt x="3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815"/>
            <p:cNvSpPr/>
            <p:nvPr/>
          </p:nvSpPr>
          <p:spPr bwMode="auto">
            <a:xfrm>
              <a:off x="5527692" y="1272381"/>
              <a:ext cx="19050" cy="22225"/>
            </a:xfrm>
            <a:custGeom>
              <a:avLst/>
              <a:gdLst>
                <a:gd name="T0" fmla="*/ 0 w 12"/>
                <a:gd name="T1" fmla="*/ 12 h 14"/>
                <a:gd name="T2" fmla="*/ 9 w 12"/>
                <a:gd name="T3" fmla="*/ 0 h 14"/>
                <a:gd name="T4" fmla="*/ 12 w 12"/>
                <a:gd name="T5" fmla="*/ 2 h 14"/>
                <a:gd name="T6" fmla="*/ 2 w 12"/>
                <a:gd name="T7" fmla="*/ 14 h 14"/>
                <a:gd name="T8" fmla="*/ 0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2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4" name="Oval 816"/>
          <p:cNvSpPr>
            <a:spLocks noChangeArrowheads="1"/>
          </p:cNvSpPr>
          <p:nvPr/>
        </p:nvSpPr>
        <p:spPr bwMode="auto">
          <a:xfrm>
            <a:off x="5288697" y="1793649"/>
            <a:ext cx="894033" cy="8940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7" name="Oval 818"/>
          <p:cNvSpPr>
            <a:spLocks noChangeArrowheads="1"/>
          </p:cNvSpPr>
          <p:nvPr/>
        </p:nvSpPr>
        <p:spPr bwMode="auto">
          <a:xfrm>
            <a:off x="6502917" y="2825216"/>
            <a:ext cx="1956192" cy="19561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5" name="矩形 44"/>
          <p:cNvSpPr/>
          <p:nvPr/>
        </p:nvSpPr>
        <p:spPr>
          <a:xfrm>
            <a:off x="1675448" y="3228953"/>
            <a:ext cx="1124585" cy="159893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en-US" altLang="zh-CN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02783" y="1888192"/>
            <a:ext cx="904240" cy="122936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</a:t>
            </a:r>
            <a:endParaRPr lang="en-US" altLang="zh-CN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1077" y="1661632"/>
            <a:ext cx="830580" cy="110680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6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en-US" altLang="zh-CN" sz="6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919189" y="2921015"/>
            <a:ext cx="1222375" cy="176339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altLang="zh-CN" sz="10665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en-US" altLang="zh-CN" sz="10665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863328" y="465123"/>
            <a:ext cx="5695403" cy="2201419"/>
            <a:chOff x="2567594" y="425663"/>
            <a:chExt cx="3926159" cy="1352550"/>
          </a:xfrm>
        </p:grpSpPr>
        <p:grpSp>
          <p:nvGrpSpPr>
            <p:cNvPr id="58" name="组合 57"/>
            <p:cNvGrpSpPr/>
            <p:nvPr/>
          </p:nvGrpSpPr>
          <p:grpSpPr>
            <a:xfrm rot="607259">
              <a:off x="2567594" y="425663"/>
              <a:ext cx="3889375" cy="1352550"/>
              <a:chOff x="3482374" y="429418"/>
              <a:chExt cx="3889375" cy="1352550"/>
            </a:xfrm>
          </p:grpSpPr>
          <p:sp>
            <p:nvSpPr>
              <p:cNvPr id="60" name="Freeform 1465"/>
              <p:cNvSpPr/>
              <p:nvPr/>
            </p:nvSpPr>
            <p:spPr bwMode="auto">
              <a:xfrm>
                <a:off x="3482374" y="429418"/>
                <a:ext cx="3889375" cy="1352550"/>
              </a:xfrm>
              <a:custGeom>
                <a:avLst/>
                <a:gdLst>
                  <a:gd name="T0" fmla="*/ 1518 w 1817"/>
                  <a:gd name="T1" fmla="*/ 431 h 632"/>
                  <a:gd name="T2" fmla="*/ 89 w 1817"/>
                  <a:gd name="T3" fmla="*/ 415 h 632"/>
                  <a:gd name="T4" fmla="*/ 89 w 1817"/>
                  <a:gd name="T5" fmla="*/ 90 h 632"/>
                  <a:gd name="T6" fmla="*/ 1596 w 1817"/>
                  <a:gd name="T7" fmla="*/ 81 h 632"/>
                  <a:gd name="T8" fmla="*/ 1382 w 1817"/>
                  <a:gd name="T9" fmla="*/ 632 h 632"/>
                  <a:gd name="T10" fmla="*/ 1518 w 1817"/>
                  <a:gd name="T11" fmla="*/ 4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7" h="632">
                    <a:moveTo>
                      <a:pt x="1518" y="431"/>
                    </a:moveTo>
                    <a:cubicBezTo>
                      <a:pt x="1303" y="440"/>
                      <a:pt x="184" y="469"/>
                      <a:pt x="89" y="415"/>
                    </a:cubicBezTo>
                    <a:cubicBezTo>
                      <a:pt x="15" y="373"/>
                      <a:pt x="0" y="144"/>
                      <a:pt x="89" y="90"/>
                    </a:cubicBezTo>
                    <a:cubicBezTo>
                      <a:pt x="220" y="12"/>
                      <a:pt x="1440" y="0"/>
                      <a:pt x="1596" y="81"/>
                    </a:cubicBezTo>
                    <a:cubicBezTo>
                      <a:pt x="1817" y="195"/>
                      <a:pt x="1618" y="514"/>
                      <a:pt x="1382" y="632"/>
                    </a:cubicBezTo>
                    <a:cubicBezTo>
                      <a:pt x="1447" y="558"/>
                      <a:pt x="1487" y="492"/>
                      <a:pt x="1518" y="431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1467"/>
              <p:cNvSpPr/>
              <p:nvPr/>
            </p:nvSpPr>
            <p:spPr bwMode="auto">
              <a:xfrm>
                <a:off x="3700226" y="579617"/>
                <a:ext cx="3362325" cy="649288"/>
              </a:xfrm>
              <a:custGeom>
                <a:avLst/>
                <a:gdLst>
                  <a:gd name="T0" fmla="*/ 1477 w 1571"/>
                  <a:gd name="T1" fmla="*/ 285 h 303"/>
                  <a:gd name="T2" fmla="*/ 581 w 1571"/>
                  <a:gd name="T3" fmla="*/ 303 h 303"/>
                  <a:gd name="T4" fmla="*/ 29 w 1571"/>
                  <a:gd name="T5" fmla="*/ 278 h 303"/>
                  <a:gd name="T6" fmla="*/ 4 w 1571"/>
                  <a:gd name="T7" fmla="*/ 142 h 303"/>
                  <a:gd name="T8" fmla="*/ 31 w 1571"/>
                  <a:gd name="T9" fmla="*/ 55 h 303"/>
                  <a:gd name="T10" fmla="*/ 283 w 1571"/>
                  <a:gd name="T11" fmla="*/ 16 h 303"/>
                  <a:gd name="T12" fmla="*/ 763 w 1571"/>
                  <a:gd name="T13" fmla="*/ 0 h 303"/>
                  <a:gd name="T14" fmla="*/ 1238 w 1571"/>
                  <a:gd name="T15" fmla="*/ 16 h 303"/>
                  <a:gd name="T16" fmla="*/ 1512 w 1571"/>
                  <a:gd name="T17" fmla="*/ 67 h 303"/>
                  <a:gd name="T18" fmla="*/ 1477 w 1571"/>
                  <a:gd name="T19" fmla="*/ 2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1" h="303">
                    <a:moveTo>
                      <a:pt x="1477" y="285"/>
                    </a:moveTo>
                    <a:cubicBezTo>
                      <a:pt x="1416" y="292"/>
                      <a:pt x="939" y="303"/>
                      <a:pt x="581" y="303"/>
                    </a:cubicBezTo>
                    <a:cubicBezTo>
                      <a:pt x="141" y="303"/>
                      <a:pt x="48" y="301"/>
                      <a:pt x="29" y="278"/>
                    </a:cubicBezTo>
                    <a:cubicBezTo>
                      <a:pt x="18" y="265"/>
                      <a:pt x="0" y="210"/>
                      <a:pt x="4" y="142"/>
                    </a:cubicBezTo>
                    <a:cubicBezTo>
                      <a:pt x="7" y="89"/>
                      <a:pt x="22" y="59"/>
                      <a:pt x="31" y="55"/>
                    </a:cubicBezTo>
                    <a:cubicBezTo>
                      <a:pt x="48" y="48"/>
                      <a:pt x="76" y="32"/>
                      <a:pt x="283" y="16"/>
                    </a:cubicBezTo>
                    <a:cubicBezTo>
                      <a:pt x="416" y="6"/>
                      <a:pt x="587" y="0"/>
                      <a:pt x="763" y="0"/>
                    </a:cubicBezTo>
                    <a:cubicBezTo>
                      <a:pt x="938" y="0"/>
                      <a:pt x="1107" y="6"/>
                      <a:pt x="1238" y="16"/>
                    </a:cubicBezTo>
                    <a:cubicBezTo>
                      <a:pt x="1442" y="32"/>
                      <a:pt x="1492" y="44"/>
                      <a:pt x="1512" y="67"/>
                    </a:cubicBezTo>
                    <a:cubicBezTo>
                      <a:pt x="1571" y="136"/>
                      <a:pt x="1538" y="277"/>
                      <a:pt x="1477" y="2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59" name="Content Placeholder 2"/>
            <p:cNvSpPr txBox="1"/>
            <p:nvPr/>
          </p:nvSpPr>
          <p:spPr>
            <a:xfrm rot="566579">
              <a:off x="2815581" y="780532"/>
              <a:ext cx="3678172" cy="51962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/>
                <a:t>哪本期刊更适合我的这篇论文呢？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1309157" y="1755776"/>
            <a:ext cx="2305051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征稿</a:t>
            </a:r>
            <a:endParaRPr lang="zh-CN" altLang="en-US" sz="4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defRPr/>
            </a:pPr>
            <a:r>
              <a:rPr lang="zh-CN" altLang="en-US" sz="4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范围</a:t>
            </a:r>
            <a:endParaRPr lang="zh-CN" altLang="en-US" sz="4265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270624" y="4010025"/>
            <a:ext cx="2305051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出版频次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677275" y="4010025"/>
            <a:ext cx="2305049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发行量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575675" y="1755776"/>
            <a:ext cx="2305049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审稿程序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162675" y="1755776"/>
            <a:ext cx="2305049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评价信息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760257" y="1755776"/>
            <a:ext cx="2305051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收录信息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760257" y="4010025"/>
            <a:ext cx="2305051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投稿要求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309157" y="4010025"/>
            <a:ext cx="2305051" cy="22140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发稿率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1" name="文本框 10"/>
          <p:cNvSpPr txBox="1">
            <a:spLocks noChangeArrowheads="1"/>
          </p:cNvSpPr>
          <p:nvPr/>
        </p:nvSpPr>
        <p:spPr bwMode="auto">
          <a:xfrm>
            <a:off x="2833157" y="567268"/>
            <a:ext cx="6874933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265" b="1" dirty="0">
                <a:solidFill>
                  <a:srgbClr val="FFCC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想了解的期刊信息</a:t>
            </a:r>
            <a:endParaRPr lang="zh-CN" altLang="en-US" sz="4265" b="1" dirty="0">
              <a:solidFill>
                <a:srgbClr val="FFCC5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对角的矩形 3"/>
          <p:cNvSpPr/>
          <p:nvPr/>
        </p:nvSpPr>
        <p:spPr>
          <a:xfrm>
            <a:off x="1295400" y="2099733"/>
            <a:ext cx="9825567" cy="2688167"/>
          </a:xfrm>
          <a:prstGeom prst="snip2Diag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4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需要花费</a:t>
            </a:r>
            <a:r>
              <a:rPr lang="zh-CN" altLang="en-US" sz="4800" b="1" dirty="0">
                <a:solidFill>
                  <a:srgbClr val="FFCC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大量时间、精力</a:t>
            </a:r>
            <a:r>
              <a:rPr lang="zh-CN" altLang="en-US" sz="4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，通过</a:t>
            </a:r>
            <a:endParaRPr lang="zh-CN" altLang="en-US" sz="4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zh-CN" sz="4800" b="1" dirty="0">
                <a:solidFill>
                  <a:srgbClr val="FFCC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多种渠道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</a:t>
            </a:r>
            <a:r>
              <a:rPr lang="zh-CN" altLang="en-US" sz="4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了解</a:t>
            </a:r>
            <a:endParaRPr lang="zh-CN" altLang="en-US" sz="4800" b="1" noProof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067560" y="1423035"/>
            <a:ext cx="1830070" cy="2971800"/>
            <a:chOff x="2458" y="2208"/>
            <a:chExt cx="2882" cy="4680"/>
          </a:xfrm>
        </p:grpSpPr>
        <p:sp>
          <p:nvSpPr>
            <p:cNvPr id="6" name="椭圆 5"/>
            <p:cNvSpPr/>
            <p:nvPr/>
          </p:nvSpPr>
          <p:spPr>
            <a:xfrm>
              <a:off x="2458" y="4718"/>
              <a:ext cx="2152" cy="217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期刊信息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59" y="4243"/>
              <a:ext cx="150" cy="20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直接连接符 7"/>
            <p:cNvSpPr/>
            <p:nvPr/>
          </p:nvSpPr>
          <p:spPr>
            <a:xfrm flipV="1">
              <a:off x="3530" y="2208"/>
              <a:ext cx="7" cy="2035"/>
            </a:xfrm>
            <a:prstGeom prst="line">
              <a:avLst/>
            </a:prstGeom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文本框 3"/>
            <p:cNvSpPr/>
            <p:nvPr/>
          </p:nvSpPr>
          <p:spPr>
            <a:xfrm>
              <a:off x="3612" y="2208"/>
              <a:ext cx="1728" cy="1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基本信息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学科分类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其他信息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87010" y="1422718"/>
            <a:ext cx="4046220" cy="3180397"/>
            <a:chOff x="5662" y="4718"/>
            <a:chExt cx="6372" cy="5008"/>
          </a:xfrm>
        </p:grpSpPr>
        <p:sp>
          <p:nvSpPr>
            <p:cNvPr id="23" name="椭圆 22"/>
            <p:cNvSpPr/>
            <p:nvPr/>
          </p:nvSpPr>
          <p:spPr>
            <a:xfrm>
              <a:off x="6664" y="6967"/>
              <a:ext cx="150" cy="198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直接连接符 23"/>
            <p:cNvSpPr/>
            <p:nvPr/>
          </p:nvSpPr>
          <p:spPr>
            <a:xfrm>
              <a:off x="6733" y="7195"/>
              <a:ext cx="10" cy="1728"/>
            </a:xfrm>
            <a:prstGeom prst="line">
              <a:avLst/>
            </a:prstGeom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文本框 3"/>
            <p:cNvSpPr/>
            <p:nvPr/>
          </p:nvSpPr>
          <p:spPr>
            <a:xfrm>
              <a:off x="6814" y="6967"/>
              <a:ext cx="5220" cy="27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本刊发文</a:t>
              </a:r>
              <a:r>
                <a:rPr lang="zh-CN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量</a:t>
              </a:r>
              <a:r>
                <a:rPr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TOP50的关键词</a:t>
              </a:r>
              <a:endPara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主题词</a:t>
              </a:r>
              <a:r>
                <a:rPr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在本刊的发文趋势</a:t>
              </a:r>
              <a:endParaRPr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主题词</a:t>
              </a:r>
              <a:r>
                <a:rPr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在全网发文趋势</a:t>
              </a:r>
              <a:endParaRPr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主题词的相关主题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主题词的发文期刊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662" y="4718"/>
              <a:ext cx="2153" cy="217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期刊分析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45258" y="2026285"/>
            <a:ext cx="2531427" cy="3035618"/>
            <a:chOff x="12249" y="2107"/>
            <a:chExt cx="3986" cy="4781"/>
          </a:xfrm>
        </p:grpSpPr>
        <p:sp>
          <p:nvSpPr>
            <p:cNvPr id="27" name="椭圆 26"/>
            <p:cNvSpPr/>
            <p:nvPr/>
          </p:nvSpPr>
          <p:spPr>
            <a:xfrm>
              <a:off x="13250" y="4190"/>
              <a:ext cx="150" cy="198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13320" y="2462"/>
              <a:ext cx="10" cy="1728"/>
            </a:xfrm>
            <a:prstGeom prst="line">
              <a:avLst/>
            </a:prstGeom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文本框 3"/>
            <p:cNvSpPr/>
            <p:nvPr/>
          </p:nvSpPr>
          <p:spPr>
            <a:xfrm>
              <a:off x="13400" y="2107"/>
              <a:ext cx="2835" cy="1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官网链接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数据库链接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l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最近发表的文章</a:t>
              </a:r>
              <a:endPara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249" y="4718"/>
              <a:ext cx="2152" cy="217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相关文章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516380" y="189230"/>
            <a:ext cx="5137785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三、全面的期刊信息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86156\Desktop\QQ截图20200526143535.jpgQQ截图2020052614353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31875" y="122555"/>
            <a:ext cx="10892790" cy="6397625"/>
          </a:xfrm>
          <a:prstGeom prst="rect">
            <a:avLst/>
          </a:prstGeom>
        </p:spPr>
      </p:pic>
      <p:sp>
        <p:nvSpPr>
          <p:cNvPr id="3" name="长方形 312"/>
          <p:cNvSpPr>
            <a:spLocks noChangeArrowheads="1"/>
          </p:cNvSpPr>
          <p:nvPr/>
        </p:nvSpPr>
        <p:spPr bwMode="auto">
          <a:xfrm>
            <a:off x="2919095" y="1571625"/>
            <a:ext cx="6593205" cy="2005330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665">
              <a:latin typeface="Calibri" panose="020F050202020403020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049009" y="714685"/>
            <a:ext cx="1737632" cy="587683"/>
          </a:xfrm>
          <a:prstGeom prst="wedgeRoundRectCallout">
            <a:avLst>
              <a:gd name="adj1" fmla="val -47237"/>
              <a:gd name="adj2" fmla="val 13795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期刊信息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2" name="长方形 312"/>
          <p:cNvSpPr>
            <a:spLocks noChangeArrowheads="1"/>
          </p:cNvSpPr>
          <p:nvPr/>
        </p:nvSpPr>
        <p:spPr bwMode="auto">
          <a:xfrm>
            <a:off x="1294130" y="3845560"/>
            <a:ext cx="8060690" cy="289623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665">
              <a:latin typeface="Calibri" panose="020F050202020403020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477259" y="3962075"/>
            <a:ext cx="1737632" cy="587683"/>
          </a:xfrm>
          <a:prstGeom prst="wedgeRoundRectCallout">
            <a:avLst>
              <a:gd name="adj1" fmla="val -49064"/>
              <a:gd name="adj2" fmla="val 97545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学科分类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长方形 312"/>
          <p:cNvSpPr>
            <a:spLocks noChangeArrowheads="1"/>
          </p:cNvSpPr>
          <p:nvPr/>
        </p:nvSpPr>
        <p:spPr bwMode="auto">
          <a:xfrm>
            <a:off x="3963035" y="970280"/>
            <a:ext cx="1119505" cy="505460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pic>
        <p:nvPicPr>
          <p:cNvPr id="8" name="图片 7" descr="QQ截图20200610092129"/>
          <p:cNvPicPr>
            <a:picLocks noChangeAspect="1"/>
          </p:cNvPicPr>
          <p:nvPr/>
        </p:nvPicPr>
        <p:blipFill>
          <a:blip r:embed="rId2"/>
          <a:srcRect l="12103"/>
          <a:stretch>
            <a:fillRect/>
          </a:stretch>
        </p:blipFill>
        <p:spPr>
          <a:xfrm>
            <a:off x="1294130" y="123190"/>
            <a:ext cx="7072630" cy="47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685925" y="150495"/>
            <a:ext cx="5177155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</a:rPr>
              <a:t>数据库作用及优势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390" y="1226820"/>
            <a:ext cx="113080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作用：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：多渠道文献全文获取，涵盖图书馆已购及暂未购买优质数据库，文献获取全面。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：涵盖主流收录体系的</a:t>
            </a:r>
            <a:r>
              <a:rPr lang="en-US" altLang="zh-CN"/>
              <a:t>10</a:t>
            </a:r>
            <a:r>
              <a:rPr lang="zh-CN" altLang="en-US"/>
              <a:t>万本核心期刊，并一站式展示了期刊的基本信息及期刊分析、相关文章等数据信息。</a:t>
            </a:r>
            <a:endParaRPr lang="zh-CN" altLang="en-US"/>
          </a:p>
          <a:p>
            <a:r>
              <a:rPr lang="zh-CN" altLang="en-US"/>
              <a:t>为用户了解核心期刊及有针对性发文投稿提供帮助。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优势：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：跨库检索，一站式检索到海量资源，不受单一数据库限制。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：多渠道文献全文获取，并提供校外访问方式，切实为用户使用便利考虑。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：一站式检索各收录体系下的核心期刊，扩大科研视野及提高成果投稿命中率。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：成果的施引文献，相关文献的准确了解，助力科研。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7200" y="5731510"/>
            <a:ext cx="11109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数据库及文献群都是是图书馆提供的信息资源服务，已不存在任何收费等问题，请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本校师生请放心使用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86156\Desktop\QQ截图20200526144304.jpgQQ截图202005261443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7095" y="505460"/>
            <a:ext cx="11195685" cy="54610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617470" y="118110"/>
            <a:ext cx="3053080" cy="587375"/>
          </a:xfrm>
          <a:prstGeom prst="wedgeRoundRectCallout">
            <a:avLst>
              <a:gd name="adj1" fmla="val -44583"/>
              <a:gd name="adj2" fmla="val 7914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期刊的其他信息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长方形 312"/>
          <p:cNvSpPr>
            <a:spLocks noChangeArrowheads="1"/>
          </p:cNvSpPr>
          <p:nvPr/>
        </p:nvSpPr>
        <p:spPr bwMode="auto">
          <a:xfrm>
            <a:off x="887095" y="705485"/>
            <a:ext cx="1425575" cy="492696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735">
              <a:latin typeface="Calibri" panose="020F050202020403020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期刊信息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6\Desktop\QQ截图20200610093254.jpgQQ截图2020061009325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9635" y="126365"/>
            <a:ext cx="11123930" cy="649351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期刊分析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545070" y="1252855"/>
            <a:ext cx="3954145" cy="869950"/>
          </a:xfrm>
          <a:prstGeom prst="wedgeRoundRectCallout">
            <a:avLst>
              <a:gd name="adj1" fmla="val -44583"/>
              <a:gd name="adj2" fmla="val 7914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期刊发文量前</a:t>
            </a:r>
            <a:r>
              <a:rPr lang="en-US" altLang="zh-CN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TOP50</a:t>
            </a: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的关键词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长方形 312"/>
          <p:cNvSpPr>
            <a:spLocks noChangeArrowheads="1"/>
          </p:cNvSpPr>
          <p:nvPr/>
        </p:nvSpPr>
        <p:spPr bwMode="auto">
          <a:xfrm>
            <a:off x="5913120" y="1327150"/>
            <a:ext cx="1320165" cy="577850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pic>
        <p:nvPicPr>
          <p:cNvPr id="3" name="图片 2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2122805"/>
            <a:ext cx="3933825" cy="266700"/>
          </a:xfrm>
          <a:prstGeom prst="rect">
            <a:avLst/>
          </a:prstGeom>
        </p:spPr>
      </p:pic>
      <p:sp>
        <p:nvSpPr>
          <p:cNvPr id="13" name="长方形 312"/>
          <p:cNvSpPr>
            <a:spLocks noChangeArrowheads="1"/>
          </p:cNvSpPr>
          <p:nvPr/>
        </p:nvSpPr>
        <p:spPr bwMode="auto">
          <a:xfrm>
            <a:off x="1768475" y="1976755"/>
            <a:ext cx="1852930" cy="577215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6\Desktop\QQ截图20200526144420.jpgQQ截图202005261444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02690" y="166370"/>
            <a:ext cx="10443845" cy="6619240"/>
          </a:xfrm>
          <a:prstGeom prst="rect">
            <a:avLst/>
          </a:prstGeom>
        </p:spPr>
      </p:pic>
      <p:sp>
        <p:nvSpPr>
          <p:cNvPr id="13" name="长方形 312"/>
          <p:cNvSpPr>
            <a:spLocks noChangeArrowheads="1"/>
          </p:cNvSpPr>
          <p:nvPr/>
        </p:nvSpPr>
        <p:spPr bwMode="auto">
          <a:xfrm>
            <a:off x="1031240" y="170815"/>
            <a:ext cx="10221595" cy="530225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期刊分析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2" name="长方形 312"/>
          <p:cNvSpPr>
            <a:spLocks noChangeArrowheads="1"/>
          </p:cNvSpPr>
          <p:nvPr/>
        </p:nvSpPr>
        <p:spPr bwMode="auto">
          <a:xfrm>
            <a:off x="1217295" y="3599815"/>
            <a:ext cx="10221595" cy="530225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pic>
        <p:nvPicPr>
          <p:cNvPr id="3" name="图片 2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85" y="3741420"/>
            <a:ext cx="5734050" cy="28575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298825" y="4225290"/>
            <a:ext cx="4349115" cy="695960"/>
          </a:xfrm>
          <a:prstGeom prst="wedgeRoundRectCallout">
            <a:avLst>
              <a:gd name="adj1" fmla="val -43785"/>
              <a:gd name="adj2" fmla="val -71897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关键词在全网的发文趋势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295" y="354330"/>
            <a:ext cx="6167120" cy="34671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4153535" y="817245"/>
            <a:ext cx="4349115" cy="695960"/>
          </a:xfrm>
          <a:prstGeom prst="wedgeRoundRectCallout">
            <a:avLst>
              <a:gd name="adj1" fmla="val -43785"/>
              <a:gd name="adj2" fmla="val -71897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关键词在本刊的发文趋势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bldLvl="0" animBg="1"/>
      <p:bldP spid="6" grpId="0" bldLvl="0" animBg="1"/>
      <p:bldP spid="11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6\Desktop\QQ截图20200526144511.jpgQQ截图202005261445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49655" y="88265"/>
            <a:ext cx="10807065" cy="691261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期刊分析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215890" y="986790"/>
            <a:ext cx="3823970" cy="582295"/>
          </a:xfrm>
          <a:prstGeom prst="wedgeRoundRectCallout">
            <a:avLst>
              <a:gd name="adj1" fmla="val -49341"/>
              <a:gd name="adj2" fmla="val -9503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关键词的相关主题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67640"/>
            <a:ext cx="6324600" cy="419100"/>
          </a:xfrm>
          <a:prstGeom prst="rect">
            <a:avLst/>
          </a:prstGeom>
        </p:spPr>
      </p:pic>
      <p:sp>
        <p:nvSpPr>
          <p:cNvPr id="13" name="长方形 312"/>
          <p:cNvSpPr>
            <a:spLocks noChangeArrowheads="1"/>
          </p:cNvSpPr>
          <p:nvPr/>
        </p:nvSpPr>
        <p:spPr bwMode="auto">
          <a:xfrm>
            <a:off x="1137285" y="88265"/>
            <a:ext cx="8026400" cy="577850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pic>
        <p:nvPicPr>
          <p:cNvPr id="3" name="图片 2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3228975"/>
            <a:ext cx="6334125" cy="400050"/>
          </a:xfrm>
          <a:prstGeom prst="rect">
            <a:avLst/>
          </a:prstGeom>
        </p:spPr>
      </p:pic>
      <p:sp>
        <p:nvSpPr>
          <p:cNvPr id="6" name="长方形 312"/>
          <p:cNvSpPr>
            <a:spLocks noChangeArrowheads="1"/>
          </p:cNvSpPr>
          <p:nvPr/>
        </p:nvSpPr>
        <p:spPr bwMode="auto">
          <a:xfrm>
            <a:off x="1259840" y="3291840"/>
            <a:ext cx="8026400" cy="368300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146040" y="4178300"/>
            <a:ext cx="3823970" cy="582295"/>
          </a:xfrm>
          <a:prstGeom prst="wedgeRoundRectCallout">
            <a:avLst>
              <a:gd name="adj1" fmla="val -49341"/>
              <a:gd name="adj2" fmla="val -9503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关键词的发文期刊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6" grpId="0" bldLvl="0" animBg="1"/>
      <p:bldP spid="10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6\Desktop\QQ截图20200610093254.jpgQQ截图2020061009325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9635" y="269875"/>
            <a:ext cx="11123930" cy="629158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相关文章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8170545" y="600075"/>
            <a:ext cx="2709545" cy="869950"/>
          </a:xfrm>
          <a:prstGeom prst="wedgeRoundRectCallout">
            <a:avLst>
              <a:gd name="adj1" fmla="val -44583"/>
              <a:gd name="adj2" fmla="val 79146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期刊相关文章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长方形 312"/>
          <p:cNvSpPr>
            <a:spLocks noChangeArrowheads="1"/>
          </p:cNvSpPr>
          <p:nvPr/>
        </p:nvSpPr>
        <p:spPr bwMode="auto">
          <a:xfrm flipV="1">
            <a:off x="7179310" y="1562100"/>
            <a:ext cx="991235" cy="434975"/>
          </a:xfrm>
          <a:prstGeom prst="rect">
            <a:avLst/>
          </a:prstGeom>
          <a:noFill/>
          <a:ln w="25400">
            <a:solidFill>
              <a:srgbClr val="FFB32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00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86156\Desktop\QQ截图20200526144643.jpgQQ截图202005261446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1215" y="335280"/>
            <a:ext cx="11054715" cy="652272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256540" y="600075"/>
            <a:ext cx="774700" cy="536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66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相关文章</a:t>
            </a:r>
            <a:endParaRPr lang="zh-CN" altLang="en-US" sz="2665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101715" y="1964055"/>
            <a:ext cx="3827145" cy="442595"/>
          </a:xfrm>
          <a:prstGeom prst="wedgeRoundRectCallout">
            <a:avLst>
              <a:gd name="adj1" fmla="val 15505"/>
              <a:gd name="adj2" fmla="val 98923"/>
              <a:gd name="adj3" fmla="val 16667"/>
            </a:avLst>
          </a:prstGeom>
          <a:solidFill>
            <a:schemeClr val="bg1"/>
          </a:solidFill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65" b="1" noProof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期刊相关的文章</a:t>
            </a:r>
            <a:endParaRPr lang="zh-CN" altLang="en-US" sz="2665" b="1" noProof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25545" y="3406458"/>
            <a:ext cx="831850" cy="830262"/>
            <a:chOff x="3241675" y="2678113"/>
            <a:chExt cx="831850" cy="830262"/>
          </a:xfrm>
          <a:solidFill>
            <a:srgbClr val="FFC000"/>
          </a:solidFill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53093" y="1667193"/>
            <a:ext cx="831850" cy="831850"/>
            <a:chOff x="2725738" y="1484313"/>
            <a:chExt cx="831850" cy="831850"/>
          </a:xfrm>
          <a:solidFill>
            <a:srgbClr val="FFC000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39770" y="5046345"/>
            <a:ext cx="831850" cy="831850"/>
            <a:chOff x="3241675" y="4133850"/>
            <a:chExt cx="831850" cy="831850"/>
          </a:xfrm>
          <a:solidFill>
            <a:srgbClr val="FFC000"/>
          </a:solidFill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8605" y="2016125"/>
            <a:ext cx="2884805" cy="2778126"/>
            <a:chOff x="877888" y="2946400"/>
            <a:chExt cx="1950228" cy="1983448"/>
          </a:xfrm>
          <a:solidFill>
            <a:srgbClr val="FFC000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50228" cy="198344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87"/>
            <p:cNvSpPr txBox="1"/>
            <p:nvPr/>
          </p:nvSpPr>
          <p:spPr>
            <a:xfrm>
              <a:off x="1275024" y="3197551"/>
              <a:ext cx="1166976" cy="15155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期刊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</a:t>
              </a: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88"/>
          <p:cNvSpPr txBox="1"/>
          <p:nvPr/>
        </p:nvSpPr>
        <p:spPr>
          <a:xfrm>
            <a:off x="3676650" y="1853565"/>
            <a:ext cx="5242560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收录体系出发，发现核心期刊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6" name="TextBox 92"/>
          <p:cNvSpPr txBox="1"/>
          <p:nvPr/>
        </p:nvSpPr>
        <p:spPr>
          <a:xfrm>
            <a:off x="3903345" y="5308600"/>
            <a:ext cx="5015865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对比选择判断，锁定发文期刊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8" name="TextBox 94"/>
          <p:cNvSpPr txBox="1"/>
          <p:nvPr/>
        </p:nvSpPr>
        <p:spPr>
          <a:xfrm>
            <a:off x="4419600" y="3622675"/>
            <a:ext cx="5074285" cy="460375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全面期刊信息，了解核心期刊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3678386" y="78545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我们是谁</a:t>
            </a:r>
            <a:endParaRPr lang="zh-CN" altLang="en-US" sz="10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50632" y="397782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FD99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功能作用</a:t>
            </a:r>
            <a:endParaRPr lang="zh-CN" altLang="en-US" sz="3200" b="1" dirty="0">
              <a:solidFill>
                <a:srgbClr val="FD994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5934710" y="4430395"/>
            <a:ext cx="244475" cy="7042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-3.33333E-6 L -0.1059 0.29653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6" grpId="0" bldLvl="0" animBg="1"/>
      <p:bldP spid="28" grpId="0" bldLvl="0" animBg="1"/>
      <p:bldP spid="1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1" y="3865563"/>
            <a:ext cx="3341688" cy="2952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8642" t="9352" r="22089" b="13300"/>
          <a:stretch>
            <a:fillRect/>
          </a:stretch>
        </p:blipFill>
        <p:spPr>
          <a:xfrm>
            <a:off x="1847851" y="1052513"/>
            <a:ext cx="2901951" cy="2736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形标注 3"/>
          <p:cNvSpPr/>
          <p:nvPr/>
        </p:nvSpPr>
        <p:spPr>
          <a:xfrm>
            <a:off x="5561013" y="334963"/>
            <a:ext cx="4752975" cy="2227263"/>
          </a:xfrm>
          <a:prstGeom prst="wedgeEllipseCallout">
            <a:avLst>
              <a:gd name="adj1" fmla="val -61513"/>
              <a:gd name="adj2" fmla="val 50268"/>
            </a:avLst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我不在学校，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是不是就用不了啦？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2279651" y="4076700"/>
            <a:ext cx="4835525" cy="1995488"/>
          </a:xfrm>
          <a:prstGeom prst="wedgeEllipseCallout">
            <a:avLst>
              <a:gd name="adj1" fmla="val 58874"/>
              <a:gd name="adj2" fmla="val 43444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并不是哟！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Spis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支持校外访问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~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86156\Desktop\QQ截图20200610091847.jpgQQ截图2020061009184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280795" y="212090"/>
            <a:ext cx="10474325" cy="599186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0" y="0"/>
            <a:ext cx="1032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248775" y="322580"/>
            <a:ext cx="1446530" cy="1927860"/>
            <a:chOff x="16239" y="210"/>
            <a:chExt cx="2278" cy="3036"/>
          </a:xfrm>
        </p:grpSpPr>
        <p:pic>
          <p:nvPicPr>
            <p:cNvPr id="2" name="图片 1" descr="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6239" y="743"/>
              <a:ext cx="2278" cy="2503"/>
            </a:xfrm>
            <a:prstGeom prst="rect">
              <a:avLst/>
            </a:prstGeom>
          </p:spPr>
        </p:pic>
        <p:sp>
          <p:nvSpPr>
            <p:cNvPr id="3" name="长方形 312"/>
            <p:cNvSpPr>
              <a:spLocks noChangeArrowheads="1"/>
            </p:cNvSpPr>
            <p:nvPr/>
          </p:nvSpPr>
          <p:spPr bwMode="auto">
            <a:xfrm>
              <a:off x="16239" y="210"/>
              <a:ext cx="2134" cy="3036"/>
            </a:xfrm>
            <a:prstGeom prst="rect">
              <a:avLst/>
            </a:prstGeom>
            <a:noFill/>
            <a:ln w="25400">
              <a:solidFill>
                <a:srgbClr val="FFA90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charset="0"/>
              </a:endParaRPr>
            </a:p>
          </p:txBody>
        </p:sp>
      </p:grpSp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9410700" y="851535"/>
            <a:ext cx="1031875" cy="35115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735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49860"/>
            <a:ext cx="11201400" cy="655828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0" y="0"/>
            <a:ext cx="1032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" name="长方形 312"/>
          <p:cNvSpPr>
            <a:spLocks noChangeArrowheads="1"/>
          </p:cNvSpPr>
          <p:nvPr/>
        </p:nvSpPr>
        <p:spPr bwMode="auto">
          <a:xfrm>
            <a:off x="7096125" y="4396105"/>
            <a:ext cx="1031875" cy="35115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735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8555" y="2242820"/>
            <a:ext cx="3092450" cy="2921000"/>
            <a:chOff x="994127" y="1652104"/>
            <a:chExt cx="1895475" cy="1846263"/>
          </a:xfrm>
        </p:grpSpPr>
        <p:grpSp>
          <p:nvGrpSpPr>
            <p:cNvPr id="16" name="组合 15"/>
            <p:cNvGrpSpPr/>
            <p:nvPr/>
          </p:nvGrpSpPr>
          <p:grpSpPr>
            <a:xfrm rot="21121497">
              <a:off x="994127" y="1652104"/>
              <a:ext cx="1895475" cy="1846263"/>
              <a:chOff x="1130854" y="1485827"/>
              <a:chExt cx="1895475" cy="1846263"/>
            </a:xfrm>
          </p:grpSpPr>
          <p:sp>
            <p:nvSpPr>
              <p:cNvPr id="17" name="Freeform 1331"/>
              <p:cNvSpPr/>
              <p:nvPr/>
            </p:nvSpPr>
            <p:spPr bwMode="auto">
              <a:xfrm>
                <a:off x="1130854" y="1485827"/>
                <a:ext cx="1895475" cy="1846263"/>
              </a:xfrm>
              <a:custGeom>
                <a:avLst/>
                <a:gdLst>
                  <a:gd name="T0" fmla="*/ 808 w 885"/>
                  <a:gd name="T1" fmla="*/ 535 h 863"/>
                  <a:gd name="T2" fmla="*/ 437 w 885"/>
                  <a:gd name="T3" fmla="*/ 25 h 863"/>
                  <a:gd name="T4" fmla="*/ 236 w 885"/>
                  <a:gd name="T5" fmla="*/ 699 h 863"/>
                  <a:gd name="T6" fmla="*/ 790 w 885"/>
                  <a:gd name="T7" fmla="*/ 851 h 863"/>
                  <a:gd name="T8" fmla="*/ 491 w 885"/>
                  <a:gd name="T9" fmla="*/ 726 h 863"/>
                  <a:gd name="T10" fmla="*/ 808 w 885"/>
                  <a:gd name="T11" fmla="*/ 535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863">
                    <a:moveTo>
                      <a:pt x="808" y="535"/>
                    </a:moveTo>
                    <a:cubicBezTo>
                      <a:pt x="885" y="363"/>
                      <a:pt x="770" y="0"/>
                      <a:pt x="437" y="25"/>
                    </a:cubicBezTo>
                    <a:cubicBezTo>
                      <a:pt x="95" y="50"/>
                      <a:pt x="0" y="488"/>
                      <a:pt x="236" y="699"/>
                    </a:cubicBezTo>
                    <a:cubicBezTo>
                      <a:pt x="404" y="850"/>
                      <a:pt x="563" y="863"/>
                      <a:pt x="790" y="851"/>
                    </a:cubicBezTo>
                    <a:cubicBezTo>
                      <a:pt x="641" y="806"/>
                      <a:pt x="553" y="773"/>
                      <a:pt x="491" y="726"/>
                    </a:cubicBezTo>
                    <a:cubicBezTo>
                      <a:pt x="569" y="725"/>
                      <a:pt x="743" y="682"/>
                      <a:pt x="808" y="535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b="1"/>
              </a:p>
            </p:txBody>
          </p:sp>
          <p:sp>
            <p:nvSpPr>
              <p:cNvPr id="18" name="Freeform 1332"/>
              <p:cNvSpPr/>
              <p:nvPr/>
            </p:nvSpPr>
            <p:spPr bwMode="auto">
              <a:xfrm>
                <a:off x="1442004" y="1590602"/>
                <a:ext cx="1393825" cy="1409700"/>
              </a:xfrm>
              <a:custGeom>
                <a:avLst/>
                <a:gdLst>
                  <a:gd name="T0" fmla="*/ 11 w 651"/>
                  <a:gd name="T1" fmla="*/ 306 h 659"/>
                  <a:gd name="T2" fmla="*/ 261 w 651"/>
                  <a:gd name="T3" fmla="*/ 27 h 659"/>
                  <a:gd name="T4" fmla="*/ 571 w 651"/>
                  <a:gd name="T5" fmla="*/ 147 h 659"/>
                  <a:gd name="T6" fmla="*/ 613 w 651"/>
                  <a:gd name="T7" fmla="*/ 469 h 659"/>
                  <a:gd name="T8" fmla="*/ 380 w 651"/>
                  <a:gd name="T9" fmla="*/ 628 h 659"/>
                  <a:gd name="T10" fmla="*/ 11 w 651"/>
                  <a:gd name="T11" fmla="*/ 30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659">
                    <a:moveTo>
                      <a:pt x="11" y="306"/>
                    </a:moveTo>
                    <a:cubicBezTo>
                      <a:pt x="15" y="193"/>
                      <a:pt x="121" y="50"/>
                      <a:pt x="261" y="27"/>
                    </a:cubicBezTo>
                    <a:cubicBezTo>
                      <a:pt x="434" y="0"/>
                      <a:pt x="530" y="89"/>
                      <a:pt x="571" y="147"/>
                    </a:cubicBezTo>
                    <a:cubicBezTo>
                      <a:pt x="638" y="243"/>
                      <a:pt x="651" y="379"/>
                      <a:pt x="613" y="469"/>
                    </a:cubicBezTo>
                    <a:cubicBezTo>
                      <a:pt x="571" y="567"/>
                      <a:pt x="425" y="619"/>
                      <a:pt x="380" y="628"/>
                    </a:cubicBezTo>
                    <a:cubicBezTo>
                      <a:pt x="221" y="659"/>
                      <a:pt x="0" y="589"/>
                      <a:pt x="11" y="3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b="1"/>
              </a:p>
            </p:txBody>
          </p:sp>
        </p:grpSp>
        <p:sp>
          <p:nvSpPr>
            <p:cNvPr id="19" name="Content Placeholder 2"/>
            <p:cNvSpPr txBox="1"/>
            <p:nvPr/>
          </p:nvSpPr>
          <p:spPr>
            <a:xfrm>
              <a:off x="1351626" y="2087163"/>
              <a:ext cx="1419520" cy="97517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/>
                <a:t>这篇文章是我想要的，如何下载呢？</a:t>
              </a:r>
              <a:endParaRPr lang="en-US" altLang="zh-CN" sz="2400" b="1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58160" y="424180"/>
            <a:ext cx="5642187" cy="2286847"/>
            <a:chOff x="2567594" y="425663"/>
            <a:chExt cx="3889375" cy="1352550"/>
          </a:xfrm>
        </p:grpSpPr>
        <p:grpSp>
          <p:nvGrpSpPr>
            <p:cNvPr id="23" name="组合 22"/>
            <p:cNvGrpSpPr/>
            <p:nvPr/>
          </p:nvGrpSpPr>
          <p:grpSpPr>
            <a:xfrm rot="607259">
              <a:off x="2567594" y="425663"/>
              <a:ext cx="3889375" cy="1352550"/>
              <a:chOff x="3482374" y="429418"/>
              <a:chExt cx="3889375" cy="1352550"/>
            </a:xfrm>
          </p:grpSpPr>
          <p:sp>
            <p:nvSpPr>
              <p:cNvPr id="24" name="Freeform 1465"/>
              <p:cNvSpPr/>
              <p:nvPr/>
            </p:nvSpPr>
            <p:spPr bwMode="auto">
              <a:xfrm>
                <a:off x="3482374" y="429418"/>
                <a:ext cx="3889375" cy="1352550"/>
              </a:xfrm>
              <a:custGeom>
                <a:avLst/>
                <a:gdLst>
                  <a:gd name="T0" fmla="*/ 1518 w 1817"/>
                  <a:gd name="T1" fmla="*/ 431 h 632"/>
                  <a:gd name="T2" fmla="*/ 89 w 1817"/>
                  <a:gd name="T3" fmla="*/ 415 h 632"/>
                  <a:gd name="T4" fmla="*/ 89 w 1817"/>
                  <a:gd name="T5" fmla="*/ 90 h 632"/>
                  <a:gd name="T6" fmla="*/ 1596 w 1817"/>
                  <a:gd name="T7" fmla="*/ 81 h 632"/>
                  <a:gd name="T8" fmla="*/ 1382 w 1817"/>
                  <a:gd name="T9" fmla="*/ 632 h 632"/>
                  <a:gd name="T10" fmla="*/ 1518 w 1817"/>
                  <a:gd name="T11" fmla="*/ 43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7" h="632">
                    <a:moveTo>
                      <a:pt x="1518" y="431"/>
                    </a:moveTo>
                    <a:cubicBezTo>
                      <a:pt x="1303" y="440"/>
                      <a:pt x="184" y="469"/>
                      <a:pt x="89" y="415"/>
                    </a:cubicBezTo>
                    <a:cubicBezTo>
                      <a:pt x="15" y="373"/>
                      <a:pt x="0" y="144"/>
                      <a:pt x="89" y="90"/>
                    </a:cubicBezTo>
                    <a:cubicBezTo>
                      <a:pt x="220" y="12"/>
                      <a:pt x="1440" y="0"/>
                      <a:pt x="1596" y="81"/>
                    </a:cubicBezTo>
                    <a:cubicBezTo>
                      <a:pt x="1817" y="195"/>
                      <a:pt x="1618" y="514"/>
                      <a:pt x="1382" y="632"/>
                    </a:cubicBezTo>
                    <a:cubicBezTo>
                      <a:pt x="1447" y="558"/>
                      <a:pt x="1487" y="492"/>
                      <a:pt x="1518" y="431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1467"/>
              <p:cNvSpPr/>
              <p:nvPr/>
            </p:nvSpPr>
            <p:spPr bwMode="auto">
              <a:xfrm>
                <a:off x="3700226" y="579617"/>
                <a:ext cx="3362325" cy="649288"/>
              </a:xfrm>
              <a:custGeom>
                <a:avLst/>
                <a:gdLst>
                  <a:gd name="T0" fmla="*/ 1477 w 1571"/>
                  <a:gd name="T1" fmla="*/ 285 h 303"/>
                  <a:gd name="T2" fmla="*/ 581 w 1571"/>
                  <a:gd name="T3" fmla="*/ 303 h 303"/>
                  <a:gd name="T4" fmla="*/ 29 w 1571"/>
                  <a:gd name="T5" fmla="*/ 278 h 303"/>
                  <a:gd name="T6" fmla="*/ 4 w 1571"/>
                  <a:gd name="T7" fmla="*/ 142 h 303"/>
                  <a:gd name="T8" fmla="*/ 31 w 1571"/>
                  <a:gd name="T9" fmla="*/ 55 h 303"/>
                  <a:gd name="T10" fmla="*/ 283 w 1571"/>
                  <a:gd name="T11" fmla="*/ 16 h 303"/>
                  <a:gd name="T12" fmla="*/ 763 w 1571"/>
                  <a:gd name="T13" fmla="*/ 0 h 303"/>
                  <a:gd name="T14" fmla="*/ 1238 w 1571"/>
                  <a:gd name="T15" fmla="*/ 16 h 303"/>
                  <a:gd name="T16" fmla="*/ 1512 w 1571"/>
                  <a:gd name="T17" fmla="*/ 67 h 303"/>
                  <a:gd name="T18" fmla="*/ 1477 w 1571"/>
                  <a:gd name="T19" fmla="*/ 2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1" h="303">
                    <a:moveTo>
                      <a:pt x="1477" y="285"/>
                    </a:moveTo>
                    <a:cubicBezTo>
                      <a:pt x="1416" y="292"/>
                      <a:pt x="939" y="303"/>
                      <a:pt x="581" y="303"/>
                    </a:cubicBezTo>
                    <a:cubicBezTo>
                      <a:pt x="141" y="303"/>
                      <a:pt x="48" y="301"/>
                      <a:pt x="29" y="278"/>
                    </a:cubicBezTo>
                    <a:cubicBezTo>
                      <a:pt x="18" y="265"/>
                      <a:pt x="0" y="210"/>
                      <a:pt x="4" y="142"/>
                    </a:cubicBezTo>
                    <a:cubicBezTo>
                      <a:pt x="7" y="89"/>
                      <a:pt x="22" y="59"/>
                      <a:pt x="31" y="55"/>
                    </a:cubicBezTo>
                    <a:cubicBezTo>
                      <a:pt x="48" y="48"/>
                      <a:pt x="76" y="32"/>
                      <a:pt x="283" y="16"/>
                    </a:cubicBezTo>
                    <a:cubicBezTo>
                      <a:pt x="416" y="6"/>
                      <a:pt x="587" y="0"/>
                      <a:pt x="763" y="0"/>
                    </a:cubicBezTo>
                    <a:cubicBezTo>
                      <a:pt x="938" y="0"/>
                      <a:pt x="1107" y="6"/>
                      <a:pt x="1238" y="16"/>
                    </a:cubicBezTo>
                    <a:cubicBezTo>
                      <a:pt x="1442" y="32"/>
                      <a:pt x="1492" y="44"/>
                      <a:pt x="1512" y="67"/>
                    </a:cubicBezTo>
                    <a:cubicBezTo>
                      <a:pt x="1571" y="136"/>
                      <a:pt x="1538" y="277"/>
                      <a:pt x="1477" y="2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6" name="Content Placeholder 2"/>
            <p:cNvSpPr txBox="1"/>
            <p:nvPr/>
          </p:nvSpPr>
          <p:spPr>
            <a:xfrm rot="566579">
              <a:off x="2888888" y="653633"/>
              <a:ext cx="3192801" cy="51978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/>
                <a:t>想要看学科相关的文献资源，应该去哪里查找呢？</a:t>
              </a:r>
              <a:endParaRPr lang="zh-CN" altLang="en-US" sz="2400" b="1" dirty="0"/>
            </a:p>
          </p:txBody>
        </p:sp>
      </p:grpSp>
      <p:grpSp>
        <p:nvGrpSpPr>
          <p:cNvPr id="29" name="组合 28"/>
          <p:cNvGrpSpPr/>
          <p:nvPr/>
        </p:nvGrpSpPr>
        <p:grpSpPr>
          <a:xfrm rot="21216777">
            <a:off x="7900247" y="2744047"/>
            <a:ext cx="2946400" cy="2450253"/>
            <a:chOff x="6121759" y="1815386"/>
            <a:chExt cx="1992313" cy="2673350"/>
          </a:xfrm>
        </p:grpSpPr>
        <p:grpSp>
          <p:nvGrpSpPr>
            <p:cNvPr id="20" name="组合 19"/>
            <p:cNvGrpSpPr/>
            <p:nvPr/>
          </p:nvGrpSpPr>
          <p:grpSpPr>
            <a:xfrm rot="1855725">
              <a:off x="6121759" y="1815386"/>
              <a:ext cx="1992313" cy="2673350"/>
              <a:chOff x="6009555" y="1345046"/>
              <a:chExt cx="1992313" cy="2673350"/>
            </a:xfrm>
          </p:grpSpPr>
          <p:sp>
            <p:nvSpPr>
              <p:cNvPr id="21" name="Freeform 1734"/>
              <p:cNvSpPr/>
              <p:nvPr/>
            </p:nvSpPr>
            <p:spPr bwMode="auto">
              <a:xfrm>
                <a:off x="6009555" y="1345046"/>
                <a:ext cx="1992313" cy="2673350"/>
              </a:xfrm>
              <a:custGeom>
                <a:avLst/>
                <a:gdLst>
                  <a:gd name="T0" fmla="*/ 252 w 931"/>
                  <a:gd name="T1" fmla="*/ 162 h 1249"/>
                  <a:gd name="T2" fmla="*/ 830 w 931"/>
                  <a:gd name="T3" fmla="*/ 135 h 1249"/>
                  <a:gd name="T4" fmla="*/ 856 w 931"/>
                  <a:gd name="T5" fmla="*/ 967 h 1249"/>
                  <a:gd name="T6" fmla="*/ 0 w 931"/>
                  <a:gd name="T7" fmla="*/ 969 h 1249"/>
                  <a:gd name="T8" fmla="*/ 202 w 931"/>
                  <a:gd name="T9" fmla="*/ 901 h 1249"/>
                  <a:gd name="T10" fmla="*/ 252 w 931"/>
                  <a:gd name="T11" fmla="*/ 162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1" h="1249">
                    <a:moveTo>
                      <a:pt x="252" y="162"/>
                    </a:moveTo>
                    <a:cubicBezTo>
                      <a:pt x="313" y="69"/>
                      <a:pt x="690" y="0"/>
                      <a:pt x="830" y="135"/>
                    </a:cubicBezTo>
                    <a:cubicBezTo>
                      <a:pt x="931" y="232"/>
                      <a:pt x="925" y="854"/>
                      <a:pt x="856" y="967"/>
                    </a:cubicBezTo>
                    <a:cubicBezTo>
                      <a:pt x="684" y="1249"/>
                      <a:pt x="0" y="969"/>
                      <a:pt x="0" y="969"/>
                    </a:cubicBezTo>
                    <a:cubicBezTo>
                      <a:pt x="174" y="949"/>
                      <a:pt x="202" y="901"/>
                      <a:pt x="202" y="901"/>
                    </a:cubicBezTo>
                    <a:cubicBezTo>
                      <a:pt x="182" y="711"/>
                      <a:pt x="132" y="345"/>
                      <a:pt x="252" y="162"/>
                    </a:cubicBezTo>
                  </a:path>
                </a:pathLst>
              </a:custGeom>
              <a:solidFill>
                <a:srgbClr val="FFC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736"/>
              <p:cNvSpPr/>
              <p:nvPr/>
            </p:nvSpPr>
            <p:spPr bwMode="auto">
              <a:xfrm>
                <a:off x="6506442" y="1553008"/>
                <a:ext cx="1333500" cy="2052638"/>
              </a:xfrm>
              <a:custGeom>
                <a:avLst/>
                <a:gdLst>
                  <a:gd name="T0" fmla="*/ 24 w 623"/>
                  <a:gd name="T1" fmla="*/ 763 h 959"/>
                  <a:gd name="T2" fmla="*/ 1 w 623"/>
                  <a:gd name="T3" fmla="*/ 424 h 959"/>
                  <a:gd name="T4" fmla="*/ 70 w 623"/>
                  <a:gd name="T5" fmla="*/ 85 h 959"/>
                  <a:gd name="T6" fmla="*/ 280 w 623"/>
                  <a:gd name="T7" fmla="*/ 14 h 959"/>
                  <a:gd name="T8" fmla="*/ 563 w 623"/>
                  <a:gd name="T9" fmla="*/ 69 h 959"/>
                  <a:gd name="T10" fmla="*/ 604 w 623"/>
                  <a:gd name="T11" fmla="*/ 208 h 959"/>
                  <a:gd name="T12" fmla="*/ 622 w 623"/>
                  <a:gd name="T13" fmla="*/ 483 h 959"/>
                  <a:gd name="T14" fmla="*/ 580 w 623"/>
                  <a:gd name="T15" fmla="*/ 843 h 959"/>
                  <a:gd name="T16" fmla="*/ 150 w 623"/>
                  <a:gd name="T17" fmla="*/ 924 h 959"/>
                  <a:gd name="T18" fmla="*/ 24 w 623"/>
                  <a:gd name="T19" fmla="*/ 763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3" h="959">
                    <a:moveTo>
                      <a:pt x="24" y="763"/>
                    </a:moveTo>
                    <a:cubicBezTo>
                      <a:pt x="10" y="672"/>
                      <a:pt x="0" y="545"/>
                      <a:pt x="1" y="424"/>
                    </a:cubicBezTo>
                    <a:cubicBezTo>
                      <a:pt x="1" y="269"/>
                      <a:pt x="24" y="155"/>
                      <a:pt x="70" y="85"/>
                    </a:cubicBezTo>
                    <a:cubicBezTo>
                      <a:pt x="81" y="68"/>
                      <a:pt x="157" y="28"/>
                      <a:pt x="280" y="14"/>
                    </a:cubicBezTo>
                    <a:cubicBezTo>
                      <a:pt x="405" y="0"/>
                      <a:pt x="513" y="21"/>
                      <a:pt x="563" y="69"/>
                    </a:cubicBezTo>
                    <a:cubicBezTo>
                      <a:pt x="563" y="69"/>
                      <a:pt x="587" y="93"/>
                      <a:pt x="604" y="208"/>
                    </a:cubicBezTo>
                    <a:cubicBezTo>
                      <a:pt x="616" y="284"/>
                      <a:pt x="623" y="382"/>
                      <a:pt x="622" y="483"/>
                    </a:cubicBezTo>
                    <a:cubicBezTo>
                      <a:pt x="622" y="684"/>
                      <a:pt x="597" y="814"/>
                      <a:pt x="580" y="843"/>
                    </a:cubicBezTo>
                    <a:cubicBezTo>
                      <a:pt x="509" y="959"/>
                      <a:pt x="307" y="948"/>
                      <a:pt x="150" y="924"/>
                    </a:cubicBezTo>
                    <a:cubicBezTo>
                      <a:pt x="52" y="908"/>
                      <a:pt x="32" y="809"/>
                      <a:pt x="24" y="7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27" name="Content Placeholder 2"/>
            <p:cNvSpPr txBox="1"/>
            <p:nvPr/>
          </p:nvSpPr>
          <p:spPr>
            <a:xfrm rot="1941051">
              <a:off x="6646427" y="2564028"/>
              <a:ext cx="1296670" cy="127825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ym typeface="+mn-lt"/>
                </a:rPr>
                <a:t>如何判断这篇文章的学术水平？</a:t>
              </a:r>
              <a:endParaRPr lang="en-US" sz="2400" b="1" dirty="0"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 bwMode="auto">
          <a:xfrm rot="294438">
            <a:off x="5558974" y="3805130"/>
            <a:ext cx="1074544" cy="1756619"/>
            <a:chOff x="3071" y="2446"/>
            <a:chExt cx="575" cy="866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3228" y="3107"/>
              <a:ext cx="230" cy="20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FFB329"/>
              </a:solidFill>
              <a:round/>
            </a:ln>
            <a:effectLst>
              <a:outerShdw dist="57150" dir="2700000" algn="ctr" rotWithShape="0">
                <a:srgbClr val="666666"/>
              </a:outerShdw>
            </a:effec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marL="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1pPr>
              <a:lvl2pPr marL="52197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2pPr>
              <a:lvl3pPr marL="104457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3pPr>
              <a:lvl4pPr marL="156654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4pPr>
              <a:lvl5pPr marL="208851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5pPr>
              <a:lvl6pPr marL="261112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6pPr>
              <a:lvl7pPr marL="313309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7pPr>
              <a:lvl8pPr marL="365506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8pPr>
              <a:lvl9pPr marL="417703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071" y="2446"/>
              <a:ext cx="575" cy="610"/>
            </a:xfrm>
            <a:custGeom>
              <a:avLst/>
              <a:gdLst>
                <a:gd name="T0" fmla="*/ 246 w 575"/>
                <a:gd name="T1" fmla="*/ 609 h 610"/>
                <a:gd name="T2" fmla="*/ 285 w 575"/>
                <a:gd name="T3" fmla="*/ 609 h 610"/>
                <a:gd name="T4" fmla="*/ 290 w 575"/>
                <a:gd name="T5" fmla="*/ 600 h 610"/>
                <a:gd name="T6" fmla="*/ 294 w 575"/>
                <a:gd name="T7" fmla="*/ 559 h 610"/>
                <a:gd name="T8" fmla="*/ 301 w 575"/>
                <a:gd name="T9" fmla="*/ 525 h 610"/>
                <a:gd name="T10" fmla="*/ 311 w 575"/>
                <a:gd name="T11" fmla="*/ 503 h 610"/>
                <a:gd name="T12" fmla="*/ 327 w 575"/>
                <a:gd name="T13" fmla="*/ 485 h 610"/>
                <a:gd name="T14" fmla="*/ 348 w 575"/>
                <a:gd name="T15" fmla="*/ 469 h 610"/>
                <a:gd name="T16" fmla="*/ 389 w 575"/>
                <a:gd name="T17" fmla="*/ 446 h 610"/>
                <a:gd name="T18" fmla="*/ 443 w 575"/>
                <a:gd name="T19" fmla="*/ 415 h 610"/>
                <a:gd name="T20" fmla="*/ 486 w 575"/>
                <a:gd name="T21" fmla="*/ 386 h 610"/>
                <a:gd name="T22" fmla="*/ 512 w 575"/>
                <a:gd name="T23" fmla="*/ 364 h 610"/>
                <a:gd name="T24" fmla="*/ 540 w 575"/>
                <a:gd name="T25" fmla="*/ 331 h 610"/>
                <a:gd name="T26" fmla="*/ 561 w 575"/>
                <a:gd name="T27" fmla="*/ 294 h 610"/>
                <a:gd name="T28" fmla="*/ 572 w 575"/>
                <a:gd name="T29" fmla="*/ 248 h 610"/>
                <a:gd name="T30" fmla="*/ 572 w 575"/>
                <a:gd name="T31" fmla="*/ 190 h 610"/>
                <a:gd name="T32" fmla="*/ 557 w 575"/>
                <a:gd name="T33" fmla="*/ 138 h 610"/>
                <a:gd name="T34" fmla="*/ 526 w 575"/>
                <a:gd name="T35" fmla="*/ 91 h 610"/>
                <a:gd name="T36" fmla="*/ 486 w 575"/>
                <a:gd name="T37" fmla="*/ 55 h 610"/>
                <a:gd name="T38" fmla="*/ 440 w 575"/>
                <a:gd name="T39" fmla="*/ 30 h 610"/>
                <a:gd name="T40" fmla="*/ 390 w 575"/>
                <a:gd name="T41" fmla="*/ 13 h 610"/>
                <a:gd name="T42" fmla="*/ 340 w 575"/>
                <a:gd name="T43" fmla="*/ 4 h 610"/>
                <a:gd name="T44" fmla="*/ 290 w 575"/>
                <a:gd name="T45" fmla="*/ 1 h 610"/>
                <a:gd name="T46" fmla="*/ 233 w 575"/>
                <a:gd name="T47" fmla="*/ 2 h 610"/>
                <a:gd name="T48" fmla="*/ 174 w 575"/>
                <a:gd name="T49" fmla="*/ 10 h 610"/>
                <a:gd name="T50" fmla="*/ 125 w 575"/>
                <a:gd name="T51" fmla="*/ 26 h 610"/>
                <a:gd name="T52" fmla="*/ 85 w 575"/>
                <a:gd name="T53" fmla="*/ 47 h 610"/>
                <a:gd name="T54" fmla="*/ 51 w 575"/>
                <a:gd name="T55" fmla="*/ 77 h 610"/>
                <a:gd name="T56" fmla="*/ 24 w 575"/>
                <a:gd name="T57" fmla="*/ 110 h 610"/>
                <a:gd name="T58" fmla="*/ 4 w 575"/>
                <a:gd name="T59" fmla="*/ 157 h 610"/>
                <a:gd name="T60" fmla="*/ 0 w 575"/>
                <a:gd name="T61" fmla="*/ 207 h 610"/>
                <a:gd name="T62" fmla="*/ 11 w 575"/>
                <a:gd name="T63" fmla="*/ 244 h 610"/>
                <a:gd name="T64" fmla="*/ 34 w 575"/>
                <a:gd name="T65" fmla="*/ 271 h 610"/>
                <a:gd name="T66" fmla="*/ 68 w 575"/>
                <a:gd name="T67" fmla="*/ 288 h 610"/>
                <a:gd name="T68" fmla="*/ 109 w 575"/>
                <a:gd name="T69" fmla="*/ 292 h 610"/>
                <a:gd name="T70" fmla="*/ 148 w 575"/>
                <a:gd name="T71" fmla="*/ 282 h 610"/>
                <a:gd name="T72" fmla="*/ 176 w 575"/>
                <a:gd name="T73" fmla="*/ 260 h 610"/>
                <a:gd name="T74" fmla="*/ 191 w 575"/>
                <a:gd name="T75" fmla="*/ 229 h 610"/>
                <a:gd name="T76" fmla="*/ 191 w 575"/>
                <a:gd name="T77" fmla="*/ 192 h 610"/>
                <a:gd name="T78" fmla="*/ 179 w 575"/>
                <a:gd name="T79" fmla="*/ 161 h 610"/>
                <a:gd name="T80" fmla="*/ 159 w 575"/>
                <a:gd name="T81" fmla="*/ 137 h 610"/>
                <a:gd name="T82" fmla="*/ 141 w 575"/>
                <a:gd name="T83" fmla="*/ 114 h 610"/>
                <a:gd name="T84" fmla="*/ 140 w 575"/>
                <a:gd name="T85" fmla="*/ 96 h 610"/>
                <a:gd name="T86" fmla="*/ 151 w 575"/>
                <a:gd name="T87" fmla="*/ 74 h 610"/>
                <a:gd name="T88" fmla="*/ 169 w 575"/>
                <a:gd name="T89" fmla="*/ 59 h 610"/>
                <a:gd name="T90" fmla="*/ 194 w 575"/>
                <a:gd name="T91" fmla="*/ 51 h 610"/>
                <a:gd name="T92" fmla="*/ 231 w 575"/>
                <a:gd name="T93" fmla="*/ 48 h 610"/>
                <a:gd name="T94" fmla="*/ 268 w 575"/>
                <a:gd name="T95" fmla="*/ 55 h 610"/>
                <a:gd name="T96" fmla="*/ 297 w 575"/>
                <a:gd name="T97" fmla="*/ 70 h 610"/>
                <a:gd name="T98" fmla="*/ 320 w 575"/>
                <a:gd name="T99" fmla="*/ 91 h 610"/>
                <a:gd name="T100" fmla="*/ 333 w 575"/>
                <a:gd name="T101" fmla="*/ 114 h 610"/>
                <a:gd name="T102" fmla="*/ 344 w 575"/>
                <a:gd name="T103" fmla="*/ 146 h 610"/>
                <a:gd name="T104" fmla="*/ 351 w 575"/>
                <a:gd name="T105" fmla="*/ 180 h 610"/>
                <a:gd name="T106" fmla="*/ 353 w 575"/>
                <a:gd name="T107" fmla="*/ 223 h 610"/>
                <a:gd name="T108" fmla="*/ 348 w 575"/>
                <a:gd name="T109" fmla="*/ 275 h 610"/>
                <a:gd name="T110" fmla="*/ 335 w 575"/>
                <a:gd name="T111" fmla="*/ 327 h 610"/>
                <a:gd name="T112" fmla="*/ 313 w 575"/>
                <a:gd name="T113" fmla="*/ 379 h 610"/>
                <a:gd name="T114" fmla="*/ 284 w 575"/>
                <a:gd name="T115" fmla="*/ 430 h 610"/>
                <a:gd name="T116" fmla="*/ 261 w 575"/>
                <a:gd name="T117" fmla="*/ 478 h 610"/>
                <a:gd name="T118" fmla="*/ 246 w 575"/>
                <a:gd name="T119" fmla="*/ 524 h 610"/>
                <a:gd name="T120" fmla="*/ 244 w 575"/>
                <a:gd name="T121" fmla="*/ 577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610">
                  <a:moveTo>
                    <a:pt x="244" y="577"/>
                  </a:moveTo>
                  <a:lnTo>
                    <a:pt x="244" y="581"/>
                  </a:lnTo>
                  <a:lnTo>
                    <a:pt x="244" y="585"/>
                  </a:lnTo>
                  <a:lnTo>
                    <a:pt x="244" y="588"/>
                  </a:lnTo>
                  <a:lnTo>
                    <a:pt x="244" y="591"/>
                  </a:lnTo>
                  <a:lnTo>
                    <a:pt x="244" y="594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601"/>
                  </a:lnTo>
                  <a:lnTo>
                    <a:pt x="244" y="603"/>
                  </a:lnTo>
                  <a:lnTo>
                    <a:pt x="244" y="605"/>
                  </a:lnTo>
                  <a:lnTo>
                    <a:pt x="244" y="606"/>
                  </a:lnTo>
                  <a:lnTo>
                    <a:pt x="245" y="607"/>
                  </a:lnTo>
                  <a:lnTo>
                    <a:pt x="245" y="608"/>
                  </a:lnTo>
                  <a:lnTo>
                    <a:pt x="245" y="609"/>
                  </a:lnTo>
                  <a:lnTo>
                    <a:pt x="246" y="609"/>
                  </a:lnTo>
                  <a:lnTo>
                    <a:pt x="247" y="609"/>
                  </a:lnTo>
                  <a:lnTo>
                    <a:pt x="248" y="609"/>
                  </a:lnTo>
                  <a:lnTo>
                    <a:pt x="249" y="609"/>
                  </a:lnTo>
                  <a:lnTo>
                    <a:pt x="250" y="609"/>
                  </a:lnTo>
                  <a:lnTo>
                    <a:pt x="252" y="609"/>
                  </a:lnTo>
                  <a:lnTo>
                    <a:pt x="253" y="609"/>
                  </a:lnTo>
                  <a:lnTo>
                    <a:pt x="255" y="609"/>
                  </a:lnTo>
                  <a:lnTo>
                    <a:pt x="257" y="609"/>
                  </a:lnTo>
                  <a:lnTo>
                    <a:pt x="259" y="609"/>
                  </a:lnTo>
                  <a:lnTo>
                    <a:pt x="262" y="609"/>
                  </a:lnTo>
                  <a:lnTo>
                    <a:pt x="264" y="609"/>
                  </a:lnTo>
                  <a:lnTo>
                    <a:pt x="267" y="609"/>
                  </a:lnTo>
                  <a:lnTo>
                    <a:pt x="270" y="609"/>
                  </a:lnTo>
                  <a:lnTo>
                    <a:pt x="272" y="609"/>
                  </a:lnTo>
                  <a:lnTo>
                    <a:pt x="275" y="609"/>
                  </a:lnTo>
                  <a:lnTo>
                    <a:pt x="277" y="609"/>
                  </a:lnTo>
                  <a:lnTo>
                    <a:pt x="279" y="609"/>
                  </a:lnTo>
                  <a:lnTo>
                    <a:pt x="281" y="609"/>
                  </a:lnTo>
                  <a:lnTo>
                    <a:pt x="283" y="609"/>
                  </a:lnTo>
                  <a:lnTo>
                    <a:pt x="284" y="609"/>
                  </a:lnTo>
                  <a:lnTo>
                    <a:pt x="285" y="609"/>
                  </a:lnTo>
                  <a:lnTo>
                    <a:pt x="286" y="609"/>
                  </a:lnTo>
                  <a:lnTo>
                    <a:pt x="287" y="609"/>
                  </a:lnTo>
                  <a:lnTo>
                    <a:pt x="288" y="609"/>
                  </a:lnTo>
                  <a:lnTo>
                    <a:pt x="289" y="609"/>
                  </a:lnTo>
                  <a:lnTo>
                    <a:pt x="290" y="609"/>
                  </a:lnTo>
                  <a:lnTo>
                    <a:pt x="290" y="608"/>
                  </a:lnTo>
                  <a:lnTo>
                    <a:pt x="290" y="607"/>
                  </a:lnTo>
                  <a:lnTo>
                    <a:pt x="290" y="606"/>
                  </a:lnTo>
                  <a:lnTo>
                    <a:pt x="290" y="605"/>
                  </a:lnTo>
                  <a:lnTo>
                    <a:pt x="290" y="604"/>
                  </a:lnTo>
                  <a:lnTo>
                    <a:pt x="290" y="603"/>
                  </a:lnTo>
                  <a:lnTo>
                    <a:pt x="290" y="602"/>
                  </a:lnTo>
                  <a:lnTo>
                    <a:pt x="290" y="601"/>
                  </a:lnTo>
                  <a:lnTo>
                    <a:pt x="290" y="600"/>
                  </a:lnTo>
                  <a:lnTo>
                    <a:pt x="290" y="598"/>
                  </a:lnTo>
                  <a:lnTo>
                    <a:pt x="290" y="597"/>
                  </a:lnTo>
                  <a:lnTo>
                    <a:pt x="291" y="595"/>
                  </a:lnTo>
                  <a:lnTo>
                    <a:pt x="291" y="593"/>
                  </a:lnTo>
                  <a:lnTo>
                    <a:pt x="291" y="592"/>
                  </a:lnTo>
                  <a:lnTo>
                    <a:pt x="291" y="590"/>
                  </a:lnTo>
                  <a:lnTo>
                    <a:pt x="291" y="588"/>
                  </a:lnTo>
                  <a:lnTo>
                    <a:pt x="291" y="586"/>
                  </a:lnTo>
                  <a:lnTo>
                    <a:pt x="291" y="584"/>
                  </a:lnTo>
                  <a:lnTo>
                    <a:pt x="292" y="583"/>
                  </a:lnTo>
                  <a:lnTo>
                    <a:pt x="292" y="581"/>
                  </a:lnTo>
                  <a:lnTo>
                    <a:pt x="292" y="579"/>
                  </a:lnTo>
                  <a:lnTo>
                    <a:pt x="292" y="576"/>
                  </a:lnTo>
                  <a:lnTo>
                    <a:pt x="292" y="574"/>
                  </a:lnTo>
                  <a:lnTo>
                    <a:pt x="293" y="572"/>
                  </a:lnTo>
                  <a:lnTo>
                    <a:pt x="293" y="570"/>
                  </a:lnTo>
                  <a:lnTo>
                    <a:pt x="293" y="568"/>
                  </a:lnTo>
                  <a:lnTo>
                    <a:pt x="293" y="565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9"/>
                  </a:lnTo>
                  <a:lnTo>
                    <a:pt x="294" y="556"/>
                  </a:lnTo>
                  <a:lnTo>
                    <a:pt x="295" y="554"/>
                  </a:lnTo>
                  <a:lnTo>
                    <a:pt x="295" y="552"/>
                  </a:lnTo>
                  <a:lnTo>
                    <a:pt x="295" y="550"/>
                  </a:lnTo>
                  <a:lnTo>
                    <a:pt x="296" y="548"/>
                  </a:lnTo>
                  <a:lnTo>
                    <a:pt x="296" y="547"/>
                  </a:lnTo>
                  <a:lnTo>
                    <a:pt x="296" y="545"/>
                  </a:lnTo>
                  <a:lnTo>
                    <a:pt x="297" y="543"/>
                  </a:lnTo>
                  <a:lnTo>
                    <a:pt x="297" y="541"/>
                  </a:lnTo>
                  <a:lnTo>
                    <a:pt x="297" y="540"/>
                  </a:lnTo>
                  <a:lnTo>
                    <a:pt x="298" y="538"/>
                  </a:lnTo>
                  <a:lnTo>
                    <a:pt x="298" y="537"/>
                  </a:lnTo>
                  <a:lnTo>
                    <a:pt x="298" y="535"/>
                  </a:lnTo>
                  <a:lnTo>
                    <a:pt x="299" y="534"/>
                  </a:lnTo>
                  <a:lnTo>
                    <a:pt x="299" y="533"/>
                  </a:lnTo>
                  <a:lnTo>
                    <a:pt x="300" y="531"/>
                  </a:lnTo>
                  <a:lnTo>
                    <a:pt x="300" y="530"/>
                  </a:lnTo>
                  <a:lnTo>
                    <a:pt x="300" y="529"/>
                  </a:lnTo>
                  <a:lnTo>
                    <a:pt x="301" y="527"/>
                  </a:lnTo>
                  <a:lnTo>
                    <a:pt x="301" y="526"/>
                  </a:lnTo>
                  <a:lnTo>
                    <a:pt x="301" y="525"/>
                  </a:lnTo>
                  <a:lnTo>
                    <a:pt x="302" y="524"/>
                  </a:lnTo>
                  <a:lnTo>
                    <a:pt x="302" y="523"/>
                  </a:lnTo>
                  <a:lnTo>
                    <a:pt x="303" y="521"/>
                  </a:lnTo>
                  <a:lnTo>
                    <a:pt x="303" y="520"/>
                  </a:lnTo>
                  <a:lnTo>
                    <a:pt x="303" y="519"/>
                  </a:lnTo>
                  <a:lnTo>
                    <a:pt x="304" y="518"/>
                  </a:lnTo>
                  <a:lnTo>
                    <a:pt x="304" y="517"/>
                  </a:lnTo>
                  <a:lnTo>
                    <a:pt x="305" y="516"/>
                  </a:lnTo>
                  <a:lnTo>
                    <a:pt x="305" y="515"/>
                  </a:lnTo>
                  <a:lnTo>
                    <a:pt x="305" y="514"/>
                  </a:lnTo>
                  <a:lnTo>
                    <a:pt x="306" y="513"/>
                  </a:lnTo>
                  <a:lnTo>
                    <a:pt x="306" y="512"/>
                  </a:lnTo>
                  <a:lnTo>
                    <a:pt x="307" y="511"/>
                  </a:lnTo>
                  <a:lnTo>
                    <a:pt x="307" y="510"/>
                  </a:lnTo>
                  <a:lnTo>
                    <a:pt x="308" y="509"/>
                  </a:lnTo>
                  <a:lnTo>
                    <a:pt x="308" y="508"/>
                  </a:lnTo>
                  <a:lnTo>
                    <a:pt x="309" y="507"/>
                  </a:lnTo>
                  <a:lnTo>
                    <a:pt x="310" y="506"/>
                  </a:lnTo>
                  <a:lnTo>
                    <a:pt x="310" y="505"/>
                  </a:lnTo>
                  <a:lnTo>
                    <a:pt x="311" y="504"/>
                  </a:lnTo>
                  <a:lnTo>
                    <a:pt x="311" y="503"/>
                  </a:lnTo>
                  <a:lnTo>
                    <a:pt x="312" y="502"/>
                  </a:lnTo>
                  <a:lnTo>
                    <a:pt x="313" y="501"/>
                  </a:lnTo>
                  <a:lnTo>
                    <a:pt x="314" y="500"/>
                  </a:lnTo>
                  <a:lnTo>
                    <a:pt x="314" y="499"/>
                  </a:lnTo>
                  <a:lnTo>
                    <a:pt x="315" y="498"/>
                  </a:lnTo>
                  <a:lnTo>
                    <a:pt x="316" y="497"/>
                  </a:lnTo>
                  <a:lnTo>
                    <a:pt x="316" y="496"/>
                  </a:lnTo>
                  <a:lnTo>
                    <a:pt x="317" y="495"/>
                  </a:lnTo>
                  <a:lnTo>
                    <a:pt x="318" y="495"/>
                  </a:lnTo>
                  <a:lnTo>
                    <a:pt x="319" y="494"/>
                  </a:lnTo>
                  <a:lnTo>
                    <a:pt x="319" y="493"/>
                  </a:lnTo>
                  <a:lnTo>
                    <a:pt x="320" y="492"/>
                  </a:lnTo>
                  <a:lnTo>
                    <a:pt x="321" y="491"/>
                  </a:lnTo>
                  <a:lnTo>
                    <a:pt x="322" y="490"/>
                  </a:lnTo>
                  <a:lnTo>
                    <a:pt x="323" y="489"/>
                  </a:lnTo>
                  <a:lnTo>
                    <a:pt x="324" y="488"/>
                  </a:lnTo>
                  <a:lnTo>
                    <a:pt x="325" y="487"/>
                  </a:lnTo>
                  <a:lnTo>
                    <a:pt x="326" y="486"/>
                  </a:lnTo>
                  <a:lnTo>
                    <a:pt x="327" y="485"/>
                  </a:lnTo>
                  <a:lnTo>
                    <a:pt x="328" y="485"/>
                  </a:lnTo>
                  <a:lnTo>
                    <a:pt x="329" y="484"/>
                  </a:lnTo>
                  <a:lnTo>
                    <a:pt x="329" y="483"/>
                  </a:lnTo>
                  <a:lnTo>
                    <a:pt x="330" y="482"/>
                  </a:lnTo>
                  <a:lnTo>
                    <a:pt x="331" y="482"/>
                  </a:lnTo>
                  <a:lnTo>
                    <a:pt x="332" y="481"/>
                  </a:lnTo>
                  <a:lnTo>
                    <a:pt x="333" y="480"/>
                  </a:lnTo>
                  <a:lnTo>
                    <a:pt x="334" y="479"/>
                  </a:lnTo>
                  <a:lnTo>
                    <a:pt x="335" y="479"/>
                  </a:lnTo>
                  <a:lnTo>
                    <a:pt x="336" y="478"/>
                  </a:lnTo>
                  <a:lnTo>
                    <a:pt x="337" y="477"/>
                  </a:lnTo>
                  <a:lnTo>
                    <a:pt x="338" y="476"/>
                  </a:lnTo>
                  <a:lnTo>
                    <a:pt x="339" y="476"/>
                  </a:lnTo>
                  <a:lnTo>
                    <a:pt x="340" y="475"/>
                  </a:lnTo>
                  <a:lnTo>
                    <a:pt x="341" y="474"/>
                  </a:lnTo>
                  <a:lnTo>
                    <a:pt x="342" y="473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6" y="471"/>
                  </a:lnTo>
                  <a:lnTo>
                    <a:pt x="347" y="470"/>
                  </a:lnTo>
                  <a:lnTo>
                    <a:pt x="348" y="469"/>
                  </a:lnTo>
                  <a:lnTo>
                    <a:pt x="350" y="468"/>
                  </a:lnTo>
                  <a:lnTo>
                    <a:pt x="351" y="467"/>
                  </a:lnTo>
                  <a:lnTo>
                    <a:pt x="353" y="466"/>
                  </a:lnTo>
                  <a:lnTo>
                    <a:pt x="354" y="465"/>
                  </a:lnTo>
                  <a:lnTo>
                    <a:pt x="356" y="464"/>
                  </a:lnTo>
                  <a:lnTo>
                    <a:pt x="358" y="463"/>
                  </a:lnTo>
                  <a:lnTo>
                    <a:pt x="359" y="463"/>
                  </a:lnTo>
                  <a:lnTo>
                    <a:pt x="361" y="462"/>
                  </a:lnTo>
                  <a:lnTo>
                    <a:pt x="363" y="461"/>
                  </a:lnTo>
                  <a:lnTo>
                    <a:pt x="365" y="459"/>
                  </a:lnTo>
                  <a:lnTo>
                    <a:pt x="367" y="458"/>
                  </a:lnTo>
                  <a:lnTo>
                    <a:pt x="369" y="457"/>
                  </a:lnTo>
                  <a:lnTo>
                    <a:pt x="371" y="456"/>
                  </a:lnTo>
                  <a:lnTo>
                    <a:pt x="373" y="455"/>
                  </a:lnTo>
                  <a:lnTo>
                    <a:pt x="375" y="454"/>
                  </a:lnTo>
                  <a:lnTo>
                    <a:pt x="377" y="453"/>
                  </a:lnTo>
                  <a:lnTo>
                    <a:pt x="379" y="451"/>
                  </a:lnTo>
                  <a:lnTo>
                    <a:pt x="382" y="450"/>
                  </a:lnTo>
                  <a:lnTo>
                    <a:pt x="384" y="449"/>
                  </a:lnTo>
                  <a:lnTo>
                    <a:pt x="386" y="447"/>
                  </a:lnTo>
                  <a:lnTo>
                    <a:pt x="389" y="446"/>
                  </a:lnTo>
                  <a:lnTo>
                    <a:pt x="391" y="445"/>
                  </a:lnTo>
                  <a:lnTo>
                    <a:pt x="394" y="443"/>
                  </a:lnTo>
                  <a:lnTo>
                    <a:pt x="397" y="442"/>
                  </a:lnTo>
                  <a:lnTo>
                    <a:pt x="399" y="440"/>
                  </a:lnTo>
                  <a:lnTo>
                    <a:pt x="402" y="439"/>
                  </a:lnTo>
                  <a:lnTo>
                    <a:pt x="405" y="437"/>
                  </a:lnTo>
                  <a:lnTo>
                    <a:pt x="407" y="435"/>
                  </a:lnTo>
                  <a:lnTo>
                    <a:pt x="410" y="434"/>
                  </a:lnTo>
                  <a:lnTo>
                    <a:pt x="412" y="432"/>
                  </a:lnTo>
                  <a:lnTo>
                    <a:pt x="415" y="431"/>
                  </a:lnTo>
                  <a:lnTo>
                    <a:pt x="418" y="429"/>
                  </a:lnTo>
                  <a:lnTo>
                    <a:pt x="420" y="428"/>
                  </a:lnTo>
                  <a:lnTo>
                    <a:pt x="423" y="426"/>
                  </a:lnTo>
                  <a:lnTo>
                    <a:pt x="426" y="425"/>
                  </a:lnTo>
                  <a:lnTo>
                    <a:pt x="428" y="423"/>
                  </a:lnTo>
                  <a:lnTo>
                    <a:pt x="431" y="422"/>
                  </a:lnTo>
                  <a:lnTo>
                    <a:pt x="433" y="420"/>
                  </a:lnTo>
                  <a:lnTo>
                    <a:pt x="436" y="419"/>
                  </a:lnTo>
                  <a:lnTo>
                    <a:pt x="438" y="418"/>
                  </a:lnTo>
                  <a:lnTo>
                    <a:pt x="441" y="416"/>
                  </a:lnTo>
                  <a:lnTo>
                    <a:pt x="443" y="415"/>
                  </a:lnTo>
                  <a:lnTo>
                    <a:pt x="446" y="413"/>
                  </a:lnTo>
                  <a:lnTo>
                    <a:pt x="448" y="412"/>
                  </a:lnTo>
                  <a:lnTo>
                    <a:pt x="451" y="410"/>
                  </a:lnTo>
                  <a:lnTo>
                    <a:pt x="453" y="409"/>
                  </a:lnTo>
                  <a:lnTo>
                    <a:pt x="455" y="407"/>
                  </a:lnTo>
                  <a:lnTo>
                    <a:pt x="457" y="406"/>
                  </a:lnTo>
                  <a:lnTo>
                    <a:pt x="460" y="405"/>
                  </a:lnTo>
                  <a:lnTo>
                    <a:pt x="462" y="403"/>
                  </a:lnTo>
                  <a:lnTo>
                    <a:pt x="464" y="402"/>
                  </a:lnTo>
                  <a:lnTo>
                    <a:pt x="466" y="401"/>
                  </a:lnTo>
                  <a:lnTo>
                    <a:pt x="468" y="399"/>
                  </a:lnTo>
                  <a:lnTo>
                    <a:pt x="470" y="398"/>
                  </a:lnTo>
                  <a:lnTo>
                    <a:pt x="472" y="396"/>
                  </a:lnTo>
                  <a:lnTo>
                    <a:pt x="474" y="395"/>
                  </a:lnTo>
                  <a:lnTo>
                    <a:pt x="476" y="394"/>
                  </a:lnTo>
                  <a:lnTo>
                    <a:pt x="478" y="392"/>
                  </a:lnTo>
                  <a:lnTo>
                    <a:pt x="479" y="391"/>
                  </a:lnTo>
                  <a:lnTo>
                    <a:pt x="481" y="390"/>
                  </a:lnTo>
                  <a:lnTo>
                    <a:pt x="483" y="389"/>
                  </a:lnTo>
                  <a:lnTo>
                    <a:pt x="484" y="387"/>
                  </a:lnTo>
                  <a:lnTo>
                    <a:pt x="486" y="386"/>
                  </a:lnTo>
                  <a:lnTo>
                    <a:pt x="488" y="385"/>
                  </a:lnTo>
                  <a:lnTo>
                    <a:pt x="489" y="384"/>
                  </a:lnTo>
                  <a:lnTo>
                    <a:pt x="490" y="383"/>
                  </a:lnTo>
                  <a:lnTo>
                    <a:pt x="492" y="382"/>
                  </a:lnTo>
                  <a:lnTo>
                    <a:pt x="493" y="381"/>
                  </a:lnTo>
                  <a:lnTo>
                    <a:pt x="494" y="380"/>
                  </a:lnTo>
                  <a:lnTo>
                    <a:pt x="496" y="379"/>
                  </a:lnTo>
                  <a:lnTo>
                    <a:pt x="497" y="378"/>
                  </a:lnTo>
                  <a:lnTo>
                    <a:pt x="498" y="377"/>
                  </a:lnTo>
                  <a:lnTo>
                    <a:pt x="499" y="376"/>
                  </a:lnTo>
                  <a:lnTo>
                    <a:pt x="500" y="375"/>
                  </a:lnTo>
                  <a:lnTo>
                    <a:pt x="501" y="374"/>
                  </a:lnTo>
                  <a:lnTo>
                    <a:pt x="502" y="373"/>
                  </a:lnTo>
                  <a:lnTo>
                    <a:pt x="503" y="372"/>
                  </a:lnTo>
                  <a:lnTo>
                    <a:pt x="504" y="371"/>
                  </a:lnTo>
                  <a:lnTo>
                    <a:pt x="505" y="370"/>
                  </a:lnTo>
                  <a:lnTo>
                    <a:pt x="507" y="369"/>
                  </a:lnTo>
                  <a:lnTo>
                    <a:pt x="508" y="368"/>
                  </a:lnTo>
                  <a:lnTo>
                    <a:pt x="509" y="367"/>
                  </a:lnTo>
                  <a:lnTo>
                    <a:pt x="510" y="366"/>
                  </a:lnTo>
                  <a:lnTo>
                    <a:pt x="512" y="364"/>
                  </a:lnTo>
                  <a:lnTo>
                    <a:pt x="513" y="363"/>
                  </a:lnTo>
                  <a:lnTo>
                    <a:pt x="514" y="362"/>
                  </a:lnTo>
                  <a:lnTo>
                    <a:pt x="516" y="360"/>
                  </a:lnTo>
                  <a:lnTo>
                    <a:pt x="517" y="359"/>
                  </a:lnTo>
                  <a:lnTo>
                    <a:pt x="518" y="357"/>
                  </a:lnTo>
                  <a:lnTo>
                    <a:pt x="520" y="356"/>
                  </a:lnTo>
                  <a:lnTo>
                    <a:pt x="521" y="354"/>
                  </a:lnTo>
                  <a:lnTo>
                    <a:pt x="522" y="353"/>
                  </a:lnTo>
                  <a:lnTo>
                    <a:pt x="524" y="351"/>
                  </a:lnTo>
                  <a:lnTo>
                    <a:pt x="525" y="350"/>
                  </a:lnTo>
                  <a:lnTo>
                    <a:pt x="526" y="348"/>
                  </a:lnTo>
                  <a:lnTo>
                    <a:pt x="528" y="347"/>
                  </a:lnTo>
                  <a:lnTo>
                    <a:pt x="529" y="345"/>
                  </a:lnTo>
                  <a:lnTo>
                    <a:pt x="531" y="343"/>
                  </a:lnTo>
                  <a:lnTo>
                    <a:pt x="532" y="342"/>
                  </a:lnTo>
                  <a:lnTo>
                    <a:pt x="533" y="340"/>
                  </a:lnTo>
                  <a:lnTo>
                    <a:pt x="535" y="338"/>
                  </a:lnTo>
                  <a:lnTo>
                    <a:pt x="536" y="337"/>
                  </a:lnTo>
                  <a:lnTo>
                    <a:pt x="537" y="335"/>
                  </a:lnTo>
                  <a:lnTo>
                    <a:pt x="538" y="333"/>
                  </a:lnTo>
                  <a:lnTo>
                    <a:pt x="540" y="331"/>
                  </a:lnTo>
                  <a:lnTo>
                    <a:pt x="541" y="329"/>
                  </a:lnTo>
                  <a:lnTo>
                    <a:pt x="542" y="328"/>
                  </a:lnTo>
                  <a:lnTo>
                    <a:pt x="543" y="326"/>
                  </a:lnTo>
                  <a:lnTo>
                    <a:pt x="545" y="324"/>
                  </a:lnTo>
                  <a:lnTo>
                    <a:pt x="546" y="322"/>
                  </a:lnTo>
                  <a:lnTo>
                    <a:pt x="547" y="321"/>
                  </a:lnTo>
                  <a:lnTo>
                    <a:pt x="548" y="319"/>
                  </a:lnTo>
                  <a:lnTo>
                    <a:pt x="549" y="317"/>
                  </a:lnTo>
                  <a:lnTo>
                    <a:pt x="550" y="315"/>
                  </a:lnTo>
                  <a:lnTo>
                    <a:pt x="551" y="313"/>
                  </a:lnTo>
                  <a:lnTo>
                    <a:pt x="552" y="312"/>
                  </a:lnTo>
                  <a:lnTo>
                    <a:pt x="553" y="310"/>
                  </a:lnTo>
                  <a:lnTo>
                    <a:pt x="554" y="308"/>
                  </a:lnTo>
                  <a:lnTo>
                    <a:pt x="555" y="306"/>
                  </a:lnTo>
                  <a:lnTo>
                    <a:pt x="556" y="305"/>
                  </a:lnTo>
                  <a:lnTo>
                    <a:pt x="557" y="303"/>
                  </a:lnTo>
                  <a:lnTo>
                    <a:pt x="558" y="301"/>
                  </a:lnTo>
                  <a:lnTo>
                    <a:pt x="558" y="299"/>
                  </a:lnTo>
                  <a:lnTo>
                    <a:pt x="559" y="297"/>
                  </a:lnTo>
                  <a:lnTo>
                    <a:pt x="560" y="295"/>
                  </a:lnTo>
                  <a:lnTo>
                    <a:pt x="561" y="294"/>
                  </a:lnTo>
                  <a:lnTo>
                    <a:pt x="561" y="292"/>
                  </a:lnTo>
                  <a:lnTo>
                    <a:pt x="562" y="290"/>
                  </a:lnTo>
                  <a:lnTo>
                    <a:pt x="563" y="288"/>
                  </a:lnTo>
                  <a:lnTo>
                    <a:pt x="563" y="286"/>
                  </a:lnTo>
                  <a:lnTo>
                    <a:pt x="564" y="284"/>
                  </a:lnTo>
                  <a:lnTo>
                    <a:pt x="565" y="282"/>
                  </a:lnTo>
                  <a:lnTo>
                    <a:pt x="565" y="280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7" y="274"/>
                  </a:lnTo>
                  <a:lnTo>
                    <a:pt x="568" y="272"/>
                  </a:lnTo>
                  <a:lnTo>
                    <a:pt x="568" y="270"/>
                  </a:lnTo>
                  <a:lnTo>
                    <a:pt x="569" y="268"/>
                  </a:lnTo>
                  <a:lnTo>
                    <a:pt x="569" y="265"/>
                  </a:lnTo>
                  <a:lnTo>
                    <a:pt x="570" y="263"/>
                  </a:lnTo>
                  <a:lnTo>
                    <a:pt x="570" y="261"/>
                  </a:lnTo>
                  <a:lnTo>
                    <a:pt x="570" y="258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2" y="248"/>
                  </a:lnTo>
                  <a:lnTo>
                    <a:pt x="572" y="246"/>
                  </a:lnTo>
                  <a:lnTo>
                    <a:pt x="572" y="243"/>
                  </a:lnTo>
                  <a:lnTo>
                    <a:pt x="573" y="240"/>
                  </a:lnTo>
                  <a:lnTo>
                    <a:pt x="573" y="238"/>
                  </a:lnTo>
                  <a:lnTo>
                    <a:pt x="573" y="235"/>
                  </a:lnTo>
                  <a:lnTo>
                    <a:pt x="573" y="232"/>
                  </a:lnTo>
                  <a:lnTo>
                    <a:pt x="574" y="229"/>
                  </a:lnTo>
                  <a:lnTo>
                    <a:pt x="574" y="226"/>
                  </a:lnTo>
                  <a:lnTo>
                    <a:pt x="574" y="223"/>
                  </a:lnTo>
                  <a:lnTo>
                    <a:pt x="574" y="220"/>
                  </a:lnTo>
                  <a:lnTo>
                    <a:pt x="574" y="218"/>
                  </a:lnTo>
                  <a:lnTo>
                    <a:pt x="574" y="215"/>
                  </a:lnTo>
                  <a:lnTo>
                    <a:pt x="574" y="212"/>
                  </a:lnTo>
                  <a:lnTo>
                    <a:pt x="574" y="209"/>
                  </a:lnTo>
                  <a:lnTo>
                    <a:pt x="574" y="206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3" y="195"/>
                  </a:lnTo>
                  <a:lnTo>
                    <a:pt x="572" y="193"/>
                  </a:lnTo>
                  <a:lnTo>
                    <a:pt x="572" y="190"/>
                  </a:lnTo>
                  <a:lnTo>
                    <a:pt x="572" y="187"/>
                  </a:lnTo>
                  <a:lnTo>
                    <a:pt x="571" y="185"/>
                  </a:lnTo>
                  <a:lnTo>
                    <a:pt x="571" y="182"/>
                  </a:lnTo>
                  <a:lnTo>
                    <a:pt x="570" y="180"/>
                  </a:lnTo>
                  <a:lnTo>
                    <a:pt x="570" y="177"/>
                  </a:lnTo>
                  <a:lnTo>
                    <a:pt x="569" y="174"/>
                  </a:lnTo>
                  <a:lnTo>
                    <a:pt x="568" y="172"/>
                  </a:lnTo>
                  <a:lnTo>
                    <a:pt x="568" y="169"/>
                  </a:lnTo>
                  <a:lnTo>
                    <a:pt x="567" y="167"/>
                  </a:lnTo>
                  <a:lnTo>
                    <a:pt x="567" y="164"/>
                  </a:lnTo>
                  <a:lnTo>
                    <a:pt x="566" y="162"/>
                  </a:lnTo>
                  <a:lnTo>
                    <a:pt x="565" y="159"/>
                  </a:lnTo>
                  <a:lnTo>
                    <a:pt x="564" y="157"/>
                  </a:lnTo>
                  <a:lnTo>
                    <a:pt x="564" y="155"/>
                  </a:lnTo>
                  <a:lnTo>
                    <a:pt x="563" y="152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0" y="145"/>
                  </a:lnTo>
                  <a:lnTo>
                    <a:pt x="559" y="143"/>
                  </a:lnTo>
                  <a:lnTo>
                    <a:pt x="558" y="140"/>
                  </a:lnTo>
                  <a:lnTo>
                    <a:pt x="557" y="138"/>
                  </a:lnTo>
                  <a:lnTo>
                    <a:pt x="556" y="136"/>
                  </a:lnTo>
                  <a:lnTo>
                    <a:pt x="555" y="133"/>
                  </a:lnTo>
                  <a:lnTo>
                    <a:pt x="554" y="131"/>
                  </a:lnTo>
                  <a:lnTo>
                    <a:pt x="552" y="129"/>
                  </a:lnTo>
                  <a:lnTo>
                    <a:pt x="551" y="126"/>
                  </a:lnTo>
                  <a:lnTo>
                    <a:pt x="550" y="124"/>
                  </a:lnTo>
                  <a:lnTo>
                    <a:pt x="549" y="122"/>
                  </a:lnTo>
                  <a:lnTo>
                    <a:pt x="547" y="119"/>
                  </a:lnTo>
                  <a:lnTo>
                    <a:pt x="546" y="117"/>
                  </a:lnTo>
                  <a:lnTo>
                    <a:pt x="544" y="115"/>
                  </a:lnTo>
                  <a:lnTo>
                    <a:pt x="543" y="113"/>
                  </a:lnTo>
                  <a:lnTo>
                    <a:pt x="541" y="110"/>
                  </a:lnTo>
                  <a:lnTo>
                    <a:pt x="540" y="108"/>
                  </a:lnTo>
                  <a:lnTo>
                    <a:pt x="538" y="106"/>
                  </a:lnTo>
                  <a:lnTo>
                    <a:pt x="537" y="104"/>
                  </a:lnTo>
                  <a:lnTo>
                    <a:pt x="535" y="101"/>
                  </a:lnTo>
                  <a:lnTo>
                    <a:pt x="533" y="99"/>
                  </a:lnTo>
                  <a:lnTo>
                    <a:pt x="532" y="97"/>
                  </a:lnTo>
                  <a:lnTo>
                    <a:pt x="530" y="95"/>
                  </a:lnTo>
                  <a:lnTo>
                    <a:pt x="528" y="93"/>
                  </a:lnTo>
                  <a:lnTo>
                    <a:pt x="526" y="91"/>
                  </a:lnTo>
                  <a:lnTo>
                    <a:pt x="525" y="89"/>
                  </a:lnTo>
                  <a:lnTo>
                    <a:pt x="523" y="87"/>
                  </a:lnTo>
                  <a:lnTo>
                    <a:pt x="521" y="85"/>
                  </a:lnTo>
                  <a:lnTo>
                    <a:pt x="519" y="83"/>
                  </a:lnTo>
                  <a:lnTo>
                    <a:pt x="517" y="81"/>
                  </a:lnTo>
                  <a:lnTo>
                    <a:pt x="515" y="80"/>
                  </a:lnTo>
                  <a:lnTo>
                    <a:pt x="513" y="78"/>
                  </a:lnTo>
                  <a:lnTo>
                    <a:pt x="512" y="76"/>
                  </a:lnTo>
                  <a:lnTo>
                    <a:pt x="510" y="74"/>
                  </a:lnTo>
                  <a:lnTo>
                    <a:pt x="508" y="72"/>
                  </a:lnTo>
                  <a:lnTo>
                    <a:pt x="506" y="71"/>
                  </a:lnTo>
                  <a:lnTo>
                    <a:pt x="504" y="69"/>
                  </a:lnTo>
                  <a:lnTo>
                    <a:pt x="502" y="67"/>
                  </a:lnTo>
                  <a:lnTo>
                    <a:pt x="500" y="66"/>
                  </a:lnTo>
                  <a:lnTo>
                    <a:pt x="498" y="64"/>
                  </a:lnTo>
                  <a:lnTo>
                    <a:pt x="496" y="62"/>
                  </a:lnTo>
                  <a:lnTo>
                    <a:pt x="494" y="61"/>
                  </a:lnTo>
                  <a:lnTo>
                    <a:pt x="492" y="59"/>
                  </a:lnTo>
                  <a:lnTo>
                    <a:pt x="490" y="58"/>
                  </a:lnTo>
                  <a:lnTo>
                    <a:pt x="488" y="56"/>
                  </a:lnTo>
                  <a:lnTo>
                    <a:pt x="486" y="55"/>
                  </a:lnTo>
                  <a:lnTo>
                    <a:pt x="483" y="53"/>
                  </a:lnTo>
                  <a:lnTo>
                    <a:pt x="481" y="52"/>
                  </a:lnTo>
                  <a:lnTo>
                    <a:pt x="479" y="51"/>
                  </a:lnTo>
                  <a:lnTo>
                    <a:pt x="477" y="49"/>
                  </a:lnTo>
                  <a:lnTo>
                    <a:pt x="475" y="48"/>
                  </a:lnTo>
                  <a:lnTo>
                    <a:pt x="473" y="47"/>
                  </a:lnTo>
                  <a:lnTo>
                    <a:pt x="471" y="45"/>
                  </a:lnTo>
                  <a:lnTo>
                    <a:pt x="469" y="44"/>
                  </a:lnTo>
                  <a:lnTo>
                    <a:pt x="467" y="43"/>
                  </a:lnTo>
                  <a:lnTo>
                    <a:pt x="464" y="42"/>
                  </a:lnTo>
                  <a:lnTo>
                    <a:pt x="462" y="40"/>
                  </a:lnTo>
                  <a:lnTo>
                    <a:pt x="460" y="39"/>
                  </a:lnTo>
                  <a:lnTo>
                    <a:pt x="458" y="38"/>
                  </a:lnTo>
                  <a:lnTo>
                    <a:pt x="456" y="37"/>
                  </a:lnTo>
                  <a:lnTo>
                    <a:pt x="454" y="36"/>
                  </a:lnTo>
                  <a:lnTo>
                    <a:pt x="451" y="35"/>
                  </a:lnTo>
                  <a:lnTo>
                    <a:pt x="449" y="34"/>
                  </a:lnTo>
                  <a:lnTo>
                    <a:pt x="447" y="33"/>
                  </a:lnTo>
                  <a:lnTo>
                    <a:pt x="445" y="32"/>
                  </a:lnTo>
                  <a:lnTo>
                    <a:pt x="442" y="31"/>
                  </a:lnTo>
                  <a:lnTo>
                    <a:pt x="440" y="30"/>
                  </a:lnTo>
                  <a:lnTo>
                    <a:pt x="438" y="29"/>
                  </a:lnTo>
                  <a:lnTo>
                    <a:pt x="436" y="28"/>
                  </a:lnTo>
                  <a:lnTo>
                    <a:pt x="433" y="27"/>
                  </a:lnTo>
                  <a:lnTo>
                    <a:pt x="431" y="26"/>
                  </a:lnTo>
                  <a:lnTo>
                    <a:pt x="429" y="25"/>
                  </a:lnTo>
                  <a:lnTo>
                    <a:pt x="426" y="24"/>
                  </a:lnTo>
                  <a:lnTo>
                    <a:pt x="424" y="23"/>
                  </a:lnTo>
                  <a:lnTo>
                    <a:pt x="421" y="23"/>
                  </a:lnTo>
                  <a:lnTo>
                    <a:pt x="419" y="22"/>
                  </a:lnTo>
                  <a:lnTo>
                    <a:pt x="417" y="21"/>
                  </a:lnTo>
                  <a:lnTo>
                    <a:pt x="414" y="20"/>
                  </a:lnTo>
                  <a:lnTo>
                    <a:pt x="412" y="19"/>
                  </a:lnTo>
                  <a:lnTo>
                    <a:pt x="409" y="19"/>
                  </a:lnTo>
                  <a:lnTo>
                    <a:pt x="407" y="18"/>
                  </a:lnTo>
                  <a:lnTo>
                    <a:pt x="404" y="17"/>
                  </a:lnTo>
                  <a:lnTo>
                    <a:pt x="402" y="16"/>
                  </a:lnTo>
                  <a:lnTo>
                    <a:pt x="399" y="16"/>
                  </a:lnTo>
                  <a:lnTo>
                    <a:pt x="397" y="15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90" y="13"/>
                  </a:lnTo>
                  <a:lnTo>
                    <a:pt x="387" y="12"/>
                  </a:lnTo>
                  <a:lnTo>
                    <a:pt x="385" y="12"/>
                  </a:lnTo>
                  <a:lnTo>
                    <a:pt x="383" y="11"/>
                  </a:lnTo>
                  <a:lnTo>
                    <a:pt x="380" y="11"/>
                  </a:lnTo>
                  <a:lnTo>
                    <a:pt x="378" y="10"/>
                  </a:lnTo>
                  <a:lnTo>
                    <a:pt x="376" y="10"/>
                  </a:lnTo>
                  <a:lnTo>
                    <a:pt x="373" y="9"/>
                  </a:lnTo>
                  <a:lnTo>
                    <a:pt x="371" y="9"/>
                  </a:lnTo>
                  <a:lnTo>
                    <a:pt x="369" y="8"/>
                  </a:lnTo>
                  <a:lnTo>
                    <a:pt x="366" y="8"/>
                  </a:lnTo>
                  <a:lnTo>
                    <a:pt x="364" y="8"/>
                  </a:lnTo>
                  <a:lnTo>
                    <a:pt x="362" y="7"/>
                  </a:lnTo>
                  <a:lnTo>
                    <a:pt x="359" y="7"/>
                  </a:lnTo>
                  <a:lnTo>
                    <a:pt x="357" y="6"/>
                  </a:lnTo>
                  <a:lnTo>
                    <a:pt x="355" y="6"/>
                  </a:lnTo>
                  <a:lnTo>
                    <a:pt x="352" y="6"/>
                  </a:lnTo>
                  <a:lnTo>
                    <a:pt x="350" y="5"/>
                  </a:lnTo>
                  <a:lnTo>
                    <a:pt x="347" y="5"/>
                  </a:lnTo>
                  <a:lnTo>
                    <a:pt x="345" y="5"/>
                  </a:lnTo>
                  <a:lnTo>
                    <a:pt x="342" y="4"/>
                  </a:lnTo>
                  <a:lnTo>
                    <a:pt x="340" y="4"/>
                  </a:lnTo>
                  <a:lnTo>
                    <a:pt x="337" y="4"/>
                  </a:lnTo>
                  <a:lnTo>
                    <a:pt x="335" y="4"/>
                  </a:lnTo>
                  <a:lnTo>
                    <a:pt x="332" y="3"/>
                  </a:lnTo>
                  <a:lnTo>
                    <a:pt x="330" y="3"/>
                  </a:lnTo>
                  <a:lnTo>
                    <a:pt x="327" y="3"/>
                  </a:lnTo>
                  <a:lnTo>
                    <a:pt x="324" y="3"/>
                  </a:lnTo>
                  <a:lnTo>
                    <a:pt x="322" y="2"/>
                  </a:lnTo>
                  <a:lnTo>
                    <a:pt x="320" y="2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2"/>
                  </a:lnTo>
                  <a:lnTo>
                    <a:pt x="310" y="2"/>
                  </a:lnTo>
                  <a:lnTo>
                    <a:pt x="308" y="1"/>
                  </a:lnTo>
                  <a:lnTo>
                    <a:pt x="306" y="1"/>
                  </a:lnTo>
                  <a:lnTo>
                    <a:pt x="303" y="1"/>
                  </a:lnTo>
                  <a:lnTo>
                    <a:pt x="301" y="1"/>
                  </a:lnTo>
                  <a:lnTo>
                    <a:pt x="299" y="1"/>
                  </a:lnTo>
                  <a:lnTo>
                    <a:pt x="297" y="1"/>
                  </a:lnTo>
                  <a:lnTo>
                    <a:pt x="295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8" y="1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1" y="0"/>
                  </a:lnTo>
                  <a:lnTo>
                    <a:pt x="279" y="0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5" y="1"/>
                  </a:lnTo>
                  <a:lnTo>
                    <a:pt x="263" y="1"/>
                  </a:lnTo>
                  <a:lnTo>
                    <a:pt x="260" y="1"/>
                  </a:lnTo>
                  <a:lnTo>
                    <a:pt x="257" y="1"/>
                  </a:lnTo>
                  <a:lnTo>
                    <a:pt x="254" y="1"/>
                  </a:lnTo>
                  <a:lnTo>
                    <a:pt x="251" y="1"/>
                  </a:lnTo>
                  <a:lnTo>
                    <a:pt x="248" y="1"/>
                  </a:lnTo>
                  <a:lnTo>
                    <a:pt x="245" y="1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6" y="2"/>
                  </a:lnTo>
                  <a:lnTo>
                    <a:pt x="233" y="2"/>
                  </a:lnTo>
                  <a:lnTo>
                    <a:pt x="230" y="2"/>
                  </a:lnTo>
                  <a:lnTo>
                    <a:pt x="227" y="3"/>
                  </a:lnTo>
                  <a:lnTo>
                    <a:pt x="224" y="3"/>
                  </a:lnTo>
                  <a:lnTo>
                    <a:pt x="221" y="3"/>
                  </a:lnTo>
                  <a:lnTo>
                    <a:pt x="218" y="3"/>
                  </a:lnTo>
                  <a:lnTo>
                    <a:pt x="215" y="4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7" y="5"/>
                  </a:lnTo>
                  <a:lnTo>
                    <a:pt x="204" y="5"/>
                  </a:lnTo>
                  <a:lnTo>
                    <a:pt x="201" y="6"/>
                  </a:lnTo>
                  <a:lnTo>
                    <a:pt x="198" y="6"/>
                  </a:lnTo>
                  <a:lnTo>
                    <a:pt x="195" y="6"/>
                  </a:lnTo>
                  <a:lnTo>
                    <a:pt x="193" y="7"/>
                  </a:lnTo>
                  <a:lnTo>
                    <a:pt x="190" y="7"/>
                  </a:lnTo>
                  <a:lnTo>
                    <a:pt x="187" y="8"/>
                  </a:lnTo>
                  <a:lnTo>
                    <a:pt x="184" y="8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9" y="12"/>
                  </a:lnTo>
                  <a:lnTo>
                    <a:pt x="166" y="12"/>
                  </a:lnTo>
                  <a:lnTo>
                    <a:pt x="164" y="13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6" y="15"/>
                  </a:lnTo>
                  <a:lnTo>
                    <a:pt x="154" y="16"/>
                  </a:lnTo>
                  <a:lnTo>
                    <a:pt x="152" y="17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19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8" y="21"/>
                  </a:lnTo>
                  <a:lnTo>
                    <a:pt x="136" y="22"/>
                  </a:lnTo>
                  <a:lnTo>
                    <a:pt x="134" y="23"/>
                  </a:lnTo>
                  <a:lnTo>
                    <a:pt x="132" y="23"/>
                  </a:lnTo>
                  <a:lnTo>
                    <a:pt x="129" y="24"/>
                  </a:lnTo>
                  <a:lnTo>
                    <a:pt x="127" y="25"/>
                  </a:lnTo>
                  <a:lnTo>
                    <a:pt x="125" y="26"/>
                  </a:lnTo>
                  <a:lnTo>
                    <a:pt x="123" y="27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29"/>
                  </a:lnTo>
                  <a:lnTo>
                    <a:pt x="115" y="30"/>
                  </a:lnTo>
                  <a:lnTo>
                    <a:pt x="113" y="31"/>
                  </a:lnTo>
                  <a:lnTo>
                    <a:pt x="111" y="32"/>
                  </a:lnTo>
                  <a:lnTo>
                    <a:pt x="109" y="33"/>
                  </a:lnTo>
                  <a:lnTo>
                    <a:pt x="107" y="34"/>
                  </a:lnTo>
                  <a:lnTo>
                    <a:pt x="105" y="35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0" y="38"/>
                  </a:lnTo>
                  <a:lnTo>
                    <a:pt x="98" y="39"/>
                  </a:lnTo>
                  <a:lnTo>
                    <a:pt x="96" y="40"/>
                  </a:lnTo>
                  <a:lnTo>
                    <a:pt x="94" y="41"/>
                  </a:lnTo>
                  <a:lnTo>
                    <a:pt x="92" y="42"/>
                  </a:lnTo>
                  <a:lnTo>
                    <a:pt x="91" y="44"/>
                  </a:lnTo>
                  <a:lnTo>
                    <a:pt x="89" y="45"/>
                  </a:lnTo>
                  <a:lnTo>
                    <a:pt x="87" y="46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82" y="50"/>
                  </a:lnTo>
                  <a:lnTo>
                    <a:pt x="80" y="51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8" y="61"/>
                  </a:lnTo>
                  <a:lnTo>
                    <a:pt x="66" y="62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58" y="69"/>
                  </a:lnTo>
                  <a:lnTo>
                    <a:pt x="56" y="71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49" y="78"/>
                  </a:lnTo>
                  <a:lnTo>
                    <a:pt x="48" y="80"/>
                  </a:lnTo>
                  <a:lnTo>
                    <a:pt x="46" y="81"/>
                  </a:lnTo>
                  <a:lnTo>
                    <a:pt x="45" y="83"/>
                  </a:lnTo>
                  <a:lnTo>
                    <a:pt x="44" y="84"/>
                  </a:lnTo>
                  <a:lnTo>
                    <a:pt x="43" y="86"/>
                  </a:lnTo>
                  <a:lnTo>
                    <a:pt x="41" y="87"/>
                  </a:lnTo>
                  <a:lnTo>
                    <a:pt x="40" y="89"/>
                  </a:lnTo>
                  <a:lnTo>
                    <a:pt x="39" y="90"/>
                  </a:lnTo>
                  <a:lnTo>
                    <a:pt x="37" y="92"/>
                  </a:lnTo>
                  <a:lnTo>
                    <a:pt x="36" y="93"/>
                  </a:lnTo>
                  <a:lnTo>
                    <a:pt x="35" y="95"/>
                  </a:lnTo>
                  <a:lnTo>
                    <a:pt x="34" y="97"/>
                  </a:lnTo>
                  <a:lnTo>
                    <a:pt x="33" y="98"/>
                  </a:lnTo>
                  <a:lnTo>
                    <a:pt x="31" y="100"/>
                  </a:lnTo>
                  <a:lnTo>
                    <a:pt x="30" y="102"/>
                  </a:lnTo>
                  <a:lnTo>
                    <a:pt x="29" y="103"/>
                  </a:lnTo>
                  <a:lnTo>
                    <a:pt x="28" y="105"/>
                  </a:lnTo>
                  <a:lnTo>
                    <a:pt x="27" y="107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3" y="112"/>
                  </a:lnTo>
                  <a:lnTo>
                    <a:pt x="22" y="114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3" y="130"/>
                  </a:lnTo>
                  <a:lnTo>
                    <a:pt x="12" y="133"/>
                  </a:lnTo>
                  <a:lnTo>
                    <a:pt x="11" y="135"/>
                  </a:lnTo>
                  <a:lnTo>
                    <a:pt x="11" y="137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4" y="157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1" y="174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1" y="209"/>
                  </a:lnTo>
                  <a:lnTo>
                    <a:pt x="1" y="211"/>
                  </a:lnTo>
                  <a:lnTo>
                    <a:pt x="1" y="213"/>
                  </a:lnTo>
                  <a:lnTo>
                    <a:pt x="2" y="215"/>
                  </a:lnTo>
                  <a:lnTo>
                    <a:pt x="2" y="217"/>
                  </a:lnTo>
                  <a:lnTo>
                    <a:pt x="2" y="219"/>
                  </a:lnTo>
                  <a:lnTo>
                    <a:pt x="3" y="221"/>
                  </a:lnTo>
                  <a:lnTo>
                    <a:pt x="3" y="223"/>
                  </a:lnTo>
                  <a:lnTo>
                    <a:pt x="4" y="225"/>
                  </a:lnTo>
                  <a:lnTo>
                    <a:pt x="4" y="226"/>
                  </a:lnTo>
                  <a:lnTo>
                    <a:pt x="5" y="228"/>
                  </a:lnTo>
                  <a:lnTo>
                    <a:pt x="5" y="230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9" y="239"/>
                  </a:lnTo>
                  <a:lnTo>
                    <a:pt x="9" y="241"/>
                  </a:lnTo>
                  <a:lnTo>
                    <a:pt x="10" y="242"/>
                  </a:lnTo>
                  <a:lnTo>
                    <a:pt x="11" y="244"/>
                  </a:lnTo>
                  <a:lnTo>
                    <a:pt x="11" y="245"/>
                  </a:lnTo>
                  <a:lnTo>
                    <a:pt x="12" y="246"/>
                  </a:lnTo>
                  <a:lnTo>
                    <a:pt x="13" y="248"/>
                  </a:lnTo>
                  <a:lnTo>
                    <a:pt x="14" y="249"/>
                  </a:lnTo>
                  <a:lnTo>
                    <a:pt x="15" y="250"/>
                  </a:lnTo>
                  <a:lnTo>
                    <a:pt x="16" y="252"/>
                  </a:lnTo>
                  <a:lnTo>
                    <a:pt x="16" y="253"/>
                  </a:lnTo>
                  <a:lnTo>
                    <a:pt x="17" y="254"/>
                  </a:lnTo>
                  <a:lnTo>
                    <a:pt x="18" y="256"/>
                  </a:lnTo>
                  <a:lnTo>
                    <a:pt x="20" y="257"/>
                  </a:lnTo>
                  <a:lnTo>
                    <a:pt x="21" y="258"/>
                  </a:lnTo>
                  <a:lnTo>
                    <a:pt x="22" y="259"/>
                  </a:lnTo>
                  <a:lnTo>
                    <a:pt x="23" y="261"/>
                  </a:lnTo>
                  <a:lnTo>
                    <a:pt x="24" y="262"/>
                  </a:lnTo>
                  <a:lnTo>
                    <a:pt x="26" y="263"/>
                  </a:lnTo>
                  <a:lnTo>
                    <a:pt x="27" y="265"/>
                  </a:lnTo>
                  <a:lnTo>
                    <a:pt x="28" y="266"/>
                  </a:lnTo>
                  <a:lnTo>
                    <a:pt x="30" y="267"/>
                  </a:lnTo>
                  <a:lnTo>
                    <a:pt x="31" y="268"/>
                  </a:lnTo>
                  <a:lnTo>
                    <a:pt x="33" y="270"/>
                  </a:lnTo>
                  <a:lnTo>
                    <a:pt x="34" y="271"/>
                  </a:lnTo>
                  <a:lnTo>
                    <a:pt x="36" y="272"/>
                  </a:lnTo>
                  <a:lnTo>
                    <a:pt x="37" y="273"/>
                  </a:lnTo>
                  <a:lnTo>
                    <a:pt x="39" y="274"/>
                  </a:lnTo>
                  <a:lnTo>
                    <a:pt x="40" y="275"/>
                  </a:lnTo>
                  <a:lnTo>
                    <a:pt x="42" y="276"/>
                  </a:lnTo>
                  <a:lnTo>
                    <a:pt x="43" y="277"/>
                  </a:lnTo>
                  <a:lnTo>
                    <a:pt x="45" y="278"/>
                  </a:lnTo>
                  <a:lnTo>
                    <a:pt x="46" y="279"/>
                  </a:lnTo>
                  <a:lnTo>
                    <a:pt x="48" y="280"/>
                  </a:lnTo>
                  <a:lnTo>
                    <a:pt x="50" y="281"/>
                  </a:lnTo>
                  <a:lnTo>
                    <a:pt x="51" y="282"/>
                  </a:lnTo>
                  <a:lnTo>
                    <a:pt x="53" y="282"/>
                  </a:lnTo>
                  <a:lnTo>
                    <a:pt x="54" y="283"/>
                  </a:lnTo>
                  <a:lnTo>
                    <a:pt x="56" y="284"/>
                  </a:lnTo>
                  <a:lnTo>
                    <a:pt x="58" y="284"/>
                  </a:lnTo>
                  <a:lnTo>
                    <a:pt x="59" y="285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5" y="287"/>
                  </a:lnTo>
                  <a:lnTo>
                    <a:pt x="66" y="288"/>
                  </a:lnTo>
                  <a:lnTo>
                    <a:pt x="68" y="288"/>
                  </a:lnTo>
                  <a:lnTo>
                    <a:pt x="70" y="289"/>
                  </a:lnTo>
                  <a:lnTo>
                    <a:pt x="72" y="289"/>
                  </a:lnTo>
                  <a:lnTo>
                    <a:pt x="74" y="290"/>
                  </a:lnTo>
                  <a:lnTo>
                    <a:pt x="76" y="290"/>
                  </a:lnTo>
                  <a:lnTo>
                    <a:pt x="78" y="290"/>
                  </a:lnTo>
                  <a:lnTo>
                    <a:pt x="80" y="291"/>
                  </a:lnTo>
                  <a:lnTo>
                    <a:pt x="81" y="291"/>
                  </a:lnTo>
                  <a:lnTo>
                    <a:pt x="83" y="291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9" y="292"/>
                  </a:lnTo>
                  <a:lnTo>
                    <a:pt x="91" y="292"/>
                  </a:lnTo>
                  <a:lnTo>
                    <a:pt x="93" y="292"/>
                  </a:lnTo>
                  <a:lnTo>
                    <a:pt x="95" y="29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101" y="293"/>
                  </a:lnTo>
                  <a:lnTo>
                    <a:pt x="103" y="293"/>
                  </a:lnTo>
                  <a:lnTo>
                    <a:pt x="105" y="293"/>
                  </a:lnTo>
                  <a:lnTo>
                    <a:pt x="107" y="293"/>
                  </a:lnTo>
                  <a:lnTo>
                    <a:pt x="109" y="292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2"/>
                  </a:lnTo>
                  <a:lnTo>
                    <a:pt x="119" y="291"/>
                  </a:lnTo>
                  <a:lnTo>
                    <a:pt x="121" y="291"/>
                  </a:lnTo>
                  <a:lnTo>
                    <a:pt x="123" y="291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9" y="289"/>
                  </a:lnTo>
                  <a:lnTo>
                    <a:pt x="131" y="289"/>
                  </a:lnTo>
                  <a:lnTo>
                    <a:pt x="132" y="288"/>
                  </a:lnTo>
                  <a:lnTo>
                    <a:pt x="134" y="288"/>
                  </a:lnTo>
                  <a:lnTo>
                    <a:pt x="136" y="287"/>
                  </a:lnTo>
                  <a:lnTo>
                    <a:pt x="138" y="286"/>
                  </a:lnTo>
                  <a:lnTo>
                    <a:pt x="140" y="286"/>
                  </a:lnTo>
                  <a:lnTo>
                    <a:pt x="141" y="285"/>
                  </a:lnTo>
                  <a:lnTo>
                    <a:pt x="143" y="284"/>
                  </a:lnTo>
                  <a:lnTo>
                    <a:pt x="145" y="283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50" y="281"/>
                  </a:lnTo>
                  <a:lnTo>
                    <a:pt x="151" y="280"/>
                  </a:lnTo>
                  <a:lnTo>
                    <a:pt x="153" y="279"/>
                  </a:lnTo>
                  <a:lnTo>
                    <a:pt x="154" y="278"/>
                  </a:lnTo>
                  <a:lnTo>
                    <a:pt x="156" y="277"/>
                  </a:lnTo>
                  <a:lnTo>
                    <a:pt x="157" y="276"/>
                  </a:lnTo>
                  <a:lnTo>
                    <a:pt x="159" y="276"/>
                  </a:lnTo>
                  <a:lnTo>
                    <a:pt x="160" y="275"/>
                  </a:lnTo>
                  <a:lnTo>
                    <a:pt x="161" y="274"/>
                  </a:lnTo>
                  <a:lnTo>
                    <a:pt x="163" y="273"/>
                  </a:lnTo>
                  <a:lnTo>
                    <a:pt x="164" y="272"/>
                  </a:lnTo>
                  <a:lnTo>
                    <a:pt x="165" y="271"/>
                  </a:lnTo>
                  <a:lnTo>
                    <a:pt x="167" y="269"/>
                  </a:lnTo>
                  <a:lnTo>
                    <a:pt x="168" y="268"/>
                  </a:lnTo>
                  <a:lnTo>
                    <a:pt x="169" y="267"/>
                  </a:lnTo>
                  <a:lnTo>
                    <a:pt x="170" y="266"/>
                  </a:lnTo>
                  <a:lnTo>
                    <a:pt x="171" y="265"/>
                  </a:lnTo>
                  <a:lnTo>
                    <a:pt x="173" y="264"/>
                  </a:lnTo>
                  <a:lnTo>
                    <a:pt x="174" y="263"/>
                  </a:lnTo>
                  <a:lnTo>
                    <a:pt x="175" y="261"/>
                  </a:lnTo>
                  <a:lnTo>
                    <a:pt x="176" y="260"/>
                  </a:lnTo>
                  <a:lnTo>
                    <a:pt x="177" y="259"/>
                  </a:lnTo>
                  <a:lnTo>
                    <a:pt x="178" y="258"/>
                  </a:lnTo>
                  <a:lnTo>
                    <a:pt x="179" y="256"/>
                  </a:lnTo>
                  <a:lnTo>
                    <a:pt x="180" y="255"/>
                  </a:lnTo>
                  <a:lnTo>
                    <a:pt x="181" y="254"/>
                  </a:lnTo>
                  <a:lnTo>
                    <a:pt x="182" y="252"/>
                  </a:lnTo>
                  <a:lnTo>
                    <a:pt x="182" y="251"/>
                  </a:lnTo>
                  <a:lnTo>
                    <a:pt x="183" y="250"/>
                  </a:lnTo>
                  <a:lnTo>
                    <a:pt x="184" y="248"/>
                  </a:lnTo>
                  <a:lnTo>
                    <a:pt x="185" y="247"/>
                  </a:lnTo>
                  <a:lnTo>
                    <a:pt x="186" y="245"/>
                  </a:lnTo>
                  <a:lnTo>
                    <a:pt x="186" y="244"/>
                  </a:lnTo>
                  <a:lnTo>
                    <a:pt x="187" y="242"/>
                  </a:lnTo>
                  <a:lnTo>
                    <a:pt x="188" y="241"/>
                  </a:lnTo>
                  <a:lnTo>
                    <a:pt x="188" y="239"/>
                  </a:lnTo>
                  <a:lnTo>
                    <a:pt x="189" y="238"/>
                  </a:lnTo>
                  <a:lnTo>
                    <a:pt x="189" y="236"/>
                  </a:lnTo>
                  <a:lnTo>
                    <a:pt x="190" y="234"/>
                  </a:lnTo>
                  <a:lnTo>
                    <a:pt x="190" y="233"/>
                  </a:lnTo>
                  <a:lnTo>
                    <a:pt x="191" y="231"/>
                  </a:lnTo>
                  <a:lnTo>
                    <a:pt x="191" y="229"/>
                  </a:lnTo>
                  <a:lnTo>
                    <a:pt x="191" y="228"/>
                  </a:lnTo>
                  <a:lnTo>
                    <a:pt x="192" y="226"/>
                  </a:lnTo>
                  <a:lnTo>
                    <a:pt x="192" y="224"/>
                  </a:lnTo>
                  <a:lnTo>
                    <a:pt x="192" y="223"/>
                  </a:lnTo>
                  <a:lnTo>
                    <a:pt x="192" y="221"/>
                  </a:lnTo>
                  <a:lnTo>
                    <a:pt x="192" y="219"/>
                  </a:lnTo>
                  <a:lnTo>
                    <a:pt x="192" y="217"/>
                  </a:lnTo>
                  <a:lnTo>
                    <a:pt x="193" y="216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3" y="210"/>
                  </a:lnTo>
                  <a:lnTo>
                    <a:pt x="193" y="209"/>
                  </a:lnTo>
                  <a:lnTo>
                    <a:pt x="193" y="207"/>
                  </a:lnTo>
                  <a:lnTo>
                    <a:pt x="193" y="205"/>
                  </a:lnTo>
                  <a:lnTo>
                    <a:pt x="192" y="203"/>
                  </a:lnTo>
                  <a:lnTo>
                    <a:pt x="192" y="201"/>
                  </a:lnTo>
                  <a:lnTo>
                    <a:pt x="192" y="200"/>
                  </a:lnTo>
                  <a:lnTo>
                    <a:pt x="192" y="198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91" y="192"/>
                  </a:lnTo>
                  <a:lnTo>
                    <a:pt x="191" y="191"/>
                  </a:lnTo>
                  <a:lnTo>
                    <a:pt x="191" y="189"/>
                  </a:lnTo>
                  <a:lnTo>
                    <a:pt x="190" y="187"/>
                  </a:lnTo>
                  <a:lnTo>
                    <a:pt x="190" y="186"/>
                  </a:lnTo>
                  <a:lnTo>
                    <a:pt x="189" y="184"/>
                  </a:lnTo>
                  <a:lnTo>
                    <a:pt x="189" y="182"/>
                  </a:lnTo>
                  <a:lnTo>
                    <a:pt x="188" y="181"/>
                  </a:lnTo>
                  <a:lnTo>
                    <a:pt x="188" y="179"/>
                  </a:lnTo>
                  <a:lnTo>
                    <a:pt x="187" y="178"/>
                  </a:lnTo>
                  <a:lnTo>
                    <a:pt x="187" y="176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5" y="172"/>
                  </a:lnTo>
                  <a:lnTo>
                    <a:pt x="184" y="170"/>
                  </a:lnTo>
                  <a:lnTo>
                    <a:pt x="183" y="169"/>
                  </a:lnTo>
                  <a:lnTo>
                    <a:pt x="183" y="167"/>
                  </a:lnTo>
                  <a:lnTo>
                    <a:pt x="182" y="166"/>
                  </a:lnTo>
                  <a:lnTo>
                    <a:pt x="181" y="165"/>
                  </a:lnTo>
                  <a:lnTo>
                    <a:pt x="180" y="163"/>
                  </a:lnTo>
                  <a:lnTo>
                    <a:pt x="180" y="162"/>
                  </a:lnTo>
                  <a:lnTo>
                    <a:pt x="179" y="161"/>
                  </a:lnTo>
                  <a:lnTo>
                    <a:pt x="178" y="160"/>
                  </a:lnTo>
                  <a:lnTo>
                    <a:pt x="177" y="158"/>
                  </a:lnTo>
                  <a:lnTo>
                    <a:pt x="176" y="157"/>
                  </a:lnTo>
                  <a:lnTo>
                    <a:pt x="176" y="156"/>
                  </a:lnTo>
                  <a:lnTo>
                    <a:pt x="175" y="155"/>
                  </a:lnTo>
                  <a:lnTo>
                    <a:pt x="174" y="154"/>
                  </a:lnTo>
                  <a:lnTo>
                    <a:pt x="173" y="153"/>
                  </a:lnTo>
                  <a:lnTo>
                    <a:pt x="172" y="152"/>
                  </a:lnTo>
                  <a:lnTo>
                    <a:pt x="171" y="151"/>
                  </a:lnTo>
                  <a:lnTo>
                    <a:pt x="171" y="150"/>
                  </a:lnTo>
                  <a:lnTo>
                    <a:pt x="170" y="149"/>
                  </a:lnTo>
                  <a:lnTo>
                    <a:pt x="169" y="148"/>
                  </a:lnTo>
                  <a:lnTo>
                    <a:pt x="168" y="146"/>
                  </a:lnTo>
                  <a:lnTo>
                    <a:pt x="167" y="145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4" y="142"/>
                  </a:lnTo>
                  <a:lnTo>
                    <a:pt x="163" y="141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9" y="137"/>
                  </a:lnTo>
                  <a:lnTo>
                    <a:pt x="158" y="136"/>
                  </a:lnTo>
                  <a:lnTo>
                    <a:pt x="157" y="135"/>
                  </a:lnTo>
                  <a:lnTo>
                    <a:pt x="156" y="133"/>
                  </a:lnTo>
                  <a:lnTo>
                    <a:pt x="154" y="132"/>
                  </a:lnTo>
                  <a:lnTo>
                    <a:pt x="153" y="131"/>
                  </a:lnTo>
                  <a:lnTo>
                    <a:pt x="152" y="130"/>
                  </a:lnTo>
                  <a:lnTo>
                    <a:pt x="151" y="128"/>
                  </a:lnTo>
                  <a:lnTo>
                    <a:pt x="150" y="127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7" y="124"/>
                  </a:lnTo>
                  <a:lnTo>
                    <a:pt x="146" y="123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4" y="119"/>
                  </a:lnTo>
                  <a:lnTo>
                    <a:pt x="143" y="118"/>
                  </a:lnTo>
                  <a:lnTo>
                    <a:pt x="143" y="117"/>
                  </a:lnTo>
                  <a:lnTo>
                    <a:pt x="142" y="117"/>
                  </a:lnTo>
                  <a:lnTo>
                    <a:pt x="142" y="116"/>
                  </a:lnTo>
                  <a:lnTo>
                    <a:pt x="142" y="115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1" y="111"/>
                  </a:lnTo>
                  <a:lnTo>
                    <a:pt x="140" y="110"/>
                  </a:lnTo>
                  <a:lnTo>
                    <a:pt x="140" y="109"/>
                  </a:lnTo>
                  <a:lnTo>
                    <a:pt x="140" y="108"/>
                  </a:lnTo>
                  <a:lnTo>
                    <a:pt x="140" y="107"/>
                  </a:lnTo>
                  <a:lnTo>
                    <a:pt x="139" y="106"/>
                  </a:lnTo>
                  <a:lnTo>
                    <a:pt x="139" y="105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1"/>
                  </a:lnTo>
                  <a:lnTo>
                    <a:pt x="139" y="100"/>
                  </a:lnTo>
                  <a:lnTo>
                    <a:pt x="139" y="99"/>
                  </a:lnTo>
                  <a:lnTo>
                    <a:pt x="140" y="98"/>
                  </a:lnTo>
                  <a:lnTo>
                    <a:pt x="140" y="97"/>
                  </a:lnTo>
                  <a:lnTo>
                    <a:pt x="140" y="96"/>
                  </a:lnTo>
                  <a:lnTo>
                    <a:pt x="140" y="95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2"/>
                  </a:lnTo>
                  <a:lnTo>
                    <a:pt x="142" y="91"/>
                  </a:lnTo>
                  <a:lnTo>
                    <a:pt x="142" y="89"/>
                  </a:lnTo>
                  <a:lnTo>
                    <a:pt x="142" y="88"/>
                  </a:lnTo>
                  <a:lnTo>
                    <a:pt x="143" y="87"/>
                  </a:lnTo>
                  <a:lnTo>
                    <a:pt x="143" y="86"/>
                  </a:lnTo>
                  <a:lnTo>
                    <a:pt x="144" y="85"/>
                  </a:lnTo>
                  <a:lnTo>
                    <a:pt x="144" y="84"/>
                  </a:lnTo>
                  <a:lnTo>
                    <a:pt x="145" y="83"/>
                  </a:lnTo>
                  <a:lnTo>
                    <a:pt x="145" y="82"/>
                  </a:lnTo>
                  <a:lnTo>
                    <a:pt x="146" y="81"/>
                  </a:lnTo>
                  <a:lnTo>
                    <a:pt x="147" y="80"/>
                  </a:lnTo>
                  <a:lnTo>
                    <a:pt x="147" y="79"/>
                  </a:lnTo>
                  <a:lnTo>
                    <a:pt x="148" y="78"/>
                  </a:lnTo>
                  <a:lnTo>
                    <a:pt x="149" y="77"/>
                  </a:lnTo>
                  <a:lnTo>
                    <a:pt x="150" y="76"/>
                  </a:lnTo>
                  <a:lnTo>
                    <a:pt x="150" y="75"/>
                  </a:lnTo>
                  <a:lnTo>
                    <a:pt x="151" y="74"/>
                  </a:lnTo>
                  <a:lnTo>
                    <a:pt x="152" y="73"/>
                  </a:lnTo>
                  <a:lnTo>
                    <a:pt x="153" y="72"/>
                  </a:lnTo>
                  <a:lnTo>
                    <a:pt x="154" y="71"/>
                  </a:lnTo>
                  <a:lnTo>
                    <a:pt x="155" y="70"/>
                  </a:lnTo>
                  <a:lnTo>
                    <a:pt x="155" y="69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7"/>
                  </a:lnTo>
                  <a:lnTo>
                    <a:pt x="159" y="66"/>
                  </a:lnTo>
                  <a:lnTo>
                    <a:pt x="160" y="65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3" y="63"/>
                  </a:lnTo>
                  <a:lnTo>
                    <a:pt x="163" y="62"/>
                  </a:lnTo>
                  <a:lnTo>
                    <a:pt x="164" y="62"/>
                  </a:lnTo>
                  <a:lnTo>
                    <a:pt x="165" y="61"/>
                  </a:lnTo>
                  <a:lnTo>
                    <a:pt x="166" y="61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9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2" y="57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5" y="56"/>
                  </a:lnTo>
                  <a:lnTo>
                    <a:pt x="176" y="56"/>
                  </a:lnTo>
                  <a:lnTo>
                    <a:pt x="177" y="55"/>
                  </a:lnTo>
                  <a:lnTo>
                    <a:pt x="178" y="55"/>
                  </a:lnTo>
                  <a:lnTo>
                    <a:pt x="179" y="55"/>
                  </a:lnTo>
                  <a:lnTo>
                    <a:pt x="180" y="54"/>
                  </a:lnTo>
                  <a:lnTo>
                    <a:pt x="181" y="54"/>
                  </a:lnTo>
                  <a:lnTo>
                    <a:pt x="183" y="54"/>
                  </a:lnTo>
                  <a:lnTo>
                    <a:pt x="184" y="53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91" y="52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7" y="50"/>
                  </a:lnTo>
                  <a:lnTo>
                    <a:pt x="199" y="50"/>
                  </a:lnTo>
                  <a:lnTo>
                    <a:pt x="200" y="50"/>
                  </a:lnTo>
                  <a:lnTo>
                    <a:pt x="202" y="50"/>
                  </a:lnTo>
                  <a:lnTo>
                    <a:pt x="204" y="49"/>
                  </a:lnTo>
                  <a:lnTo>
                    <a:pt x="205" y="49"/>
                  </a:lnTo>
                  <a:lnTo>
                    <a:pt x="207" y="49"/>
                  </a:lnTo>
                  <a:lnTo>
                    <a:pt x="209" y="49"/>
                  </a:lnTo>
                  <a:lnTo>
                    <a:pt x="211" y="48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9" y="49"/>
                  </a:lnTo>
                  <a:lnTo>
                    <a:pt x="241" y="49"/>
                  </a:lnTo>
                  <a:lnTo>
                    <a:pt x="243" y="49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50" y="51"/>
                  </a:lnTo>
                  <a:lnTo>
                    <a:pt x="252" y="51"/>
                  </a:lnTo>
                  <a:lnTo>
                    <a:pt x="253" y="51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7" y="55"/>
                  </a:lnTo>
                  <a:lnTo>
                    <a:pt x="268" y="55"/>
                  </a:lnTo>
                  <a:lnTo>
                    <a:pt x="269" y="56"/>
                  </a:lnTo>
                  <a:lnTo>
                    <a:pt x="271" y="56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5" y="58"/>
                  </a:lnTo>
                  <a:lnTo>
                    <a:pt x="277" y="58"/>
                  </a:lnTo>
                  <a:lnTo>
                    <a:pt x="278" y="59"/>
                  </a:lnTo>
                  <a:lnTo>
                    <a:pt x="280" y="59"/>
                  </a:lnTo>
                  <a:lnTo>
                    <a:pt x="281" y="60"/>
                  </a:lnTo>
                  <a:lnTo>
                    <a:pt x="282" y="61"/>
                  </a:lnTo>
                  <a:lnTo>
                    <a:pt x="284" y="61"/>
                  </a:lnTo>
                  <a:lnTo>
                    <a:pt x="285" y="62"/>
                  </a:lnTo>
                  <a:lnTo>
                    <a:pt x="287" y="63"/>
                  </a:lnTo>
                  <a:lnTo>
                    <a:pt x="288" y="64"/>
                  </a:lnTo>
                  <a:lnTo>
                    <a:pt x="289" y="64"/>
                  </a:lnTo>
                  <a:lnTo>
                    <a:pt x="291" y="65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5" y="68"/>
                  </a:lnTo>
                  <a:lnTo>
                    <a:pt x="296" y="69"/>
                  </a:lnTo>
                  <a:lnTo>
                    <a:pt x="297" y="70"/>
                  </a:lnTo>
                  <a:lnTo>
                    <a:pt x="299" y="70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2" y="73"/>
                  </a:lnTo>
                  <a:lnTo>
                    <a:pt x="304" y="74"/>
                  </a:lnTo>
                  <a:lnTo>
                    <a:pt x="305" y="75"/>
                  </a:lnTo>
                  <a:lnTo>
                    <a:pt x="306" y="76"/>
                  </a:lnTo>
                  <a:lnTo>
                    <a:pt x="307" y="77"/>
                  </a:lnTo>
                  <a:lnTo>
                    <a:pt x="308" y="78"/>
                  </a:lnTo>
                  <a:lnTo>
                    <a:pt x="309" y="79"/>
                  </a:lnTo>
                  <a:lnTo>
                    <a:pt x="311" y="80"/>
                  </a:lnTo>
                  <a:lnTo>
                    <a:pt x="312" y="82"/>
                  </a:lnTo>
                  <a:lnTo>
                    <a:pt x="313" y="83"/>
                  </a:lnTo>
                  <a:lnTo>
                    <a:pt x="314" y="84"/>
                  </a:lnTo>
                  <a:lnTo>
                    <a:pt x="315" y="85"/>
                  </a:lnTo>
                  <a:lnTo>
                    <a:pt x="316" y="86"/>
                  </a:lnTo>
                  <a:lnTo>
                    <a:pt x="317" y="87"/>
                  </a:lnTo>
                  <a:lnTo>
                    <a:pt x="318" y="88"/>
                  </a:lnTo>
                  <a:lnTo>
                    <a:pt x="319" y="89"/>
                  </a:lnTo>
                  <a:lnTo>
                    <a:pt x="319" y="90"/>
                  </a:lnTo>
                  <a:lnTo>
                    <a:pt x="320" y="91"/>
                  </a:lnTo>
                  <a:lnTo>
                    <a:pt x="321" y="92"/>
                  </a:lnTo>
                  <a:lnTo>
                    <a:pt x="322" y="93"/>
                  </a:lnTo>
                  <a:lnTo>
                    <a:pt x="322" y="94"/>
                  </a:lnTo>
                  <a:lnTo>
                    <a:pt x="323" y="95"/>
                  </a:lnTo>
                  <a:lnTo>
                    <a:pt x="324" y="96"/>
                  </a:lnTo>
                  <a:lnTo>
                    <a:pt x="324" y="97"/>
                  </a:lnTo>
                  <a:lnTo>
                    <a:pt x="325" y="98"/>
                  </a:lnTo>
                  <a:lnTo>
                    <a:pt x="325" y="99"/>
                  </a:lnTo>
                  <a:lnTo>
                    <a:pt x="326" y="100"/>
                  </a:lnTo>
                  <a:lnTo>
                    <a:pt x="327" y="101"/>
                  </a:lnTo>
                  <a:lnTo>
                    <a:pt x="327" y="102"/>
                  </a:lnTo>
                  <a:lnTo>
                    <a:pt x="328" y="103"/>
                  </a:lnTo>
                  <a:lnTo>
                    <a:pt x="328" y="104"/>
                  </a:lnTo>
                  <a:lnTo>
                    <a:pt x="329" y="105"/>
                  </a:lnTo>
                  <a:lnTo>
                    <a:pt x="329" y="107"/>
                  </a:lnTo>
                  <a:lnTo>
                    <a:pt x="330" y="108"/>
                  </a:lnTo>
                  <a:lnTo>
                    <a:pt x="331" y="109"/>
                  </a:lnTo>
                  <a:lnTo>
                    <a:pt x="331" y="110"/>
                  </a:lnTo>
                  <a:lnTo>
                    <a:pt x="332" y="111"/>
                  </a:lnTo>
                  <a:lnTo>
                    <a:pt x="332" y="112"/>
                  </a:lnTo>
                  <a:lnTo>
                    <a:pt x="333" y="114"/>
                  </a:lnTo>
                  <a:lnTo>
                    <a:pt x="334" y="115"/>
                  </a:lnTo>
                  <a:lnTo>
                    <a:pt x="334" y="116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6" y="120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4"/>
                  </a:lnTo>
                  <a:lnTo>
                    <a:pt x="338" y="126"/>
                  </a:lnTo>
                  <a:lnTo>
                    <a:pt x="339" y="127"/>
                  </a:lnTo>
                  <a:lnTo>
                    <a:pt x="339" y="129"/>
                  </a:lnTo>
                  <a:lnTo>
                    <a:pt x="340" y="130"/>
                  </a:lnTo>
                  <a:lnTo>
                    <a:pt x="340" y="132"/>
                  </a:lnTo>
                  <a:lnTo>
                    <a:pt x="341" y="134"/>
                  </a:lnTo>
                  <a:lnTo>
                    <a:pt x="341" y="135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3" y="140"/>
                  </a:lnTo>
                  <a:lnTo>
                    <a:pt x="343" y="142"/>
                  </a:lnTo>
                  <a:lnTo>
                    <a:pt x="344" y="144"/>
                  </a:lnTo>
                  <a:lnTo>
                    <a:pt x="344" y="146"/>
                  </a:lnTo>
                  <a:lnTo>
                    <a:pt x="345" y="147"/>
                  </a:lnTo>
                  <a:lnTo>
                    <a:pt x="345" y="149"/>
                  </a:lnTo>
                  <a:lnTo>
                    <a:pt x="346" y="151"/>
                  </a:lnTo>
                  <a:lnTo>
                    <a:pt x="346" y="152"/>
                  </a:lnTo>
                  <a:lnTo>
                    <a:pt x="346" y="154"/>
                  </a:lnTo>
                  <a:lnTo>
                    <a:pt x="347" y="156"/>
                  </a:lnTo>
                  <a:lnTo>
                    <a:pt x="347" y="157"/>
                  </a:lnTo>
                  <a:lnTo>
                    <a:pt x="347" y="159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4"/>
                  </a:lnTo>
                  <a:lnTo>
                    <a:pt x="349" y="165"/>
                  </a:lnTo>
                  <a:lnTo>
                    <a:pt x="349" y="167"/>
                  </a:lnTo>
                  <a:lnTo>
                    <a:pt x="349" y="169"/>
                  </a:lnTo>
                  <a:lnTo>
                    <a:pt x="349" y="170"/>
                  </a:lnTo>
                  <a:lnTo>
                    <a:pt x="349" y="172"/>
                  </a:lnTo>
                  <a:lnTo>
                    <a:pt x="350" y="174"/>
                  </a:lnTo>
                  <a:lnTo>
                    <a:pt x="350" y="175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1" y="180"/>
                  </a:lnTo>
                  <a:lnTo>
                    <a:pt x="351" y="182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51" y="187"/>
                  </a:lnTo>
                  <a:lnTo>
                    <a:pt x="351" y="189"/>
                  </a:lnTo>
                  <a:lnTo>
                    <a:pt x="352" y="191"/>
                  </a:lnTo>
                  <a:lnTo>
                    <a:pt x="352" y="193"/>
                  </a:lnTo>
                  <a:lnTo>
                    <a:pt x="352" y="195"/>
                  </a:lnTo>
                  <a:lnTo>
                    <a:pt x="352" y="197"/>
                  </a:lnTo>
                  <a:lnTo>
                    <a:pt x="352" y="199"/>
                  </a:lnTo>
                  <a:lnTo>
                    <a:pt x="352" y="201"/>
                  </a:lnTo>
                  <a:lnTo>
                    <a:pt x="353" y="203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4"/>
                  </a:lnTo>
                  <a:lnTo>
                    <a:pt x="353" y="216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23"/>
                  </a:lnTo>
                  <a:lnTo>
                    <a:pt x="353" y="225"/>
                  </a:lnTo>
                  <a:lnTo>
                    <a:pt x="353" y="228"/>
                  </a:lnTo>
                  <a:lnTo>
                    <a:pt x="353" y="230"/>
                  </a:lnTo>
                  <a:lnTo>
                    <a:pt x="352" y="233"/>
                  </a:lnTo>
                  <a:lnTo>
                    <a:pt x="352" y="235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2" y="245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3"/>
                  </a:lnTo>
                  <a:lnTo>
                    <a:pt x="351" y="255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3"/>
                  </a:lnTo>
                  <a:lnTo>
                    <a:pt x="349" y="265"/>
                  </a:lnTo>
                  <a:lnTo>
                    <a:pt x="349" y="268"/>
                  </a:lnTo>
                  <a:lnTo>
                    <a:pt x="349" y="270"/>
                  </a:lnTo>
                  <a:lnTo>
                    <a:pt x="348" y="272"/>
                  </a:lnTo>
                  <a:lnTo>
                    <a:pt x="348" y="275"/>
                  </a:lnTo>
                  <a:lnTo>
                    <a:pt x="348" y="277"/>
                  </a:lnTo>
                  <a:lnTo>
                    <a:pt x="347" y="280"/>
                  </a:lnTo>
                  <a:lnTo>
                    <a:pt x="347" y="282"/>
                  </a:lnTo>
                  <a:lnTo>
                    <a:pt x="346" y="285"/>
                  </a:lnTo>
                  <a:lnTo>
                    <a:pt x="346" y="287"/>
                  </a:lnTo>
                  <a:lnTo>
                    <a:pt x="345" y="290"/>
                  </a:lnTo>
                  <a:lnTo>
                    <a:pt x="345" y="292"/>
                  </a:lnTo>
                  <a:lnTo>
                    <a:pt x="344" y="294"/>
                  </a:lnTo>
                  <a:lnTo>
                    <a:pt x="344" y="297"/>
                  </a:lnTo>
                  <a:lnTo>
                    <a:pt x="343" y="299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1" y="307"/>
                  </a:lnTo>
                  <a:lnTo>
                    <a:pt x="341" y="309"/>
                  </a:lnTo>
                  <a:lnTo>
                    <a:pt x="340" y="312"/>
                  </a:lnTo>
                  <a:lnTo>
                    <a:pt x="339" y="314"/>
                  </a:lnTo>
                  <a:lnTo>
                    <a:pt x="338" y="317"/>
                  </a:lnTo>
                  <a:lnTo>
                    <a:pt x="338" y="319"/>
                  </a:lnTo>
                  <a:lnTo>
                    <a:pt x="337" y="322"/>
                  </a:lnTo>
                  <a:lnTo>
                    <a:pt x="336" y="324"/>
                  </a:lnTo>
                  <a:lnTo>
                    <a:pt x="335" y="327"/>
                  </a:lnTo>
                  <a:lnTo>
                    <a:pt x="335" y="329"/>
                  </a:lnTo>
                  <a:lnTo>
                    <a:pt x="334" y="332"/>
                  </a:lnTo>
                  <a:lnTo>
                    <a:pt x="333" y="334"/>
                  </a:lnTo>
                  <a:lnTo>
                    <a:pt x="332" y="337"/>
                  </a:lnTo>
                  <a:lnTo>
                    <a:pt x="331" y="339"/>
                  </a:lnTo>
                  <a:lnTo>
                    <a:pt x="330" y="342"/>
                  </a:lnTo>
                  <a:lnTo>
                    <a:pt x="329" y="344"/>
                  </a:lnTo>
                  <a:lnTo>
                    <a:pt x="328" y="347"/>
                  </a:lnTo>
                  <a:lnTo>
                    <a:pt x="327" y="350"/>
                  </a:lnTo>
                  <a:lnTo>
                    <a:pt x="326" y="352"/>
                  </a:lnTo>
                  <a:lnTo>
                    <a:pt x="325" y="355"/>
                  </a:lnTo>
                  <a:lnTo>
                    <a:pt x="324" y="357"/>
                  </a:lnTo>
                  <a:lnTo>
                    <a:pt x="323" y="360"/>
                  </a:lnTo>
                  <a:lnTo>
                    <a:pt x="322" y="362"/>
                  </a:lnTo>
                  <a:lnTo>
                    <a:pt x="321" y="365"/>
                  </a:lnTo>
                  <a:lnTo>
                    <a:pt x="319" y="367"/>
                  </a:lnTo>
                  <a:lnTo>
                    <a:pt x="318" y="369"/>
                  </a:lnTo>
                  <a:lnTo>
                    <a:pt x="317" y="372"/>
                  </a:lnTo>
                  <a:lnTo>
                    <a:pt x="316" y="374"/>
                  </a:lnTo>
                  <a:lnTo>
                    <a:pt x="314" y="377"/>
                  </a:lnTo>
                  <a:lnTo>
                    <a:pt x="313" y="379"/>
                  </a:lnTo>
                  <a:lnTo>
                    <a:pt x="312" y="382"/>
                  </a:lnTo>
                  <a:lnTo>
                    <a:pt x="311" y="384"/>
                  </a:lnTo>
                  <a:lnTo>
                    <a:pt x="309" y="386"/>
                  </a:lnTo>
                  <a:lnTo>
                    <a:pt x="308" y="389"/>
                  </a:lnTo>
                  <a:lnTo>
                    <a:pt x="307" y="391"/>
                  </a:lnTo>
                  <a:lnTo>
                    <a:pt x="305" y="394"/>
                  </a:lnTo>
                  <a:lnTo>
                    <a:pt x="304" y="396"/>
                  </a:lnTo>
                  <a:lnTo>
                    <a:pt x="302" y="398"/>
                  </a:lnTo>
                  <a:lnTo>
                    <a:pt x="301" y="401"/>
                  </a:lnTo>
                  <a:lnTo>
                    <a:pt x="300" y="403"/>
                  </a:lnTo>
                  <a:lnTo>
                    <a:pt x="298" y="406"/>
                  </a:lnTo>
                  <a:lnTo>
                    <a:pt x="297" y="408"/>
                  </a:lnTo>
                  <a:lnTo>
                    <a:pt x="295" y="411"/>
                  </a:lnTo>
                  <a:lnTo>
                    <a:pt x="294" y="413"/>
                  </a:lnTo>
                  <a:lnTo>
                    <a:pt x="293" y="415"/>
                  </a:lnTo>
                  <a:lnTo>
                    <a:pt x="291" y="418"/>
                  </a:lnTo>
                  <a:lnTo>
                    <a:pt x="290" y="420"/>
                  </a:lnTo>
                  <a:lnTo>
                    <a:pt x="288" y="423"/>
                  </a:lnTo>
                  <a:lnTo>
                    <a:pt x="287" y="425"/>
                  </a:lnTo>
                  <a:lnTo>
                    <a:pt x="285" y="428"/>
                  </a:lnTo>
                  <a:lnTo>
                    <a:pt x="284" y="430"/>
                  </a:lnTo>
                  <a:lnTo>
                    <a:pt x="283" y="433"/>
                  </a:lnTo>
                  <a:lnTo>
                    <a:pt x="281" y="435"/>
                  </a:lnTo>
                  <a:lnTo>
                    <a:pt x="280" y="438"/>
                  </a:lnTo>
                  <a:lnTo>
                    <a:pt x="279" y="440"/>
                  </a:lnTo>
                  <a:lnTo>
                    <a:pt x="277" y="443"/>
                  </a:lnTo>
                  <a:lnTo>
                    <a:pt x="276" y="445"/>
                  </a:lnTo>
                  <a:lnTo>
                    <a:pt x="275" y="447"/>
                  </a:lnTo>
                  <a:lnTo>
                    <a:pt x="274" y="450"/>
                  </a:lnTo>
                  <a:lnTo>
                    <a:pt x="272" y="452"/>
                  </a:lnTo>
                  <a:lnTo>
                    <a:pt x="271" y="454"/>
                  </a:lnTo>
                  <a:lnTo>
                    <a:pt x="270" y="457"/>
                  </a:lnTo>
                  <a:lnTo>
                    <a:pt x="269" y="459"/>
                  </a:lnTo>
                  <a:lnTo>
                    <a:pt x="268" y="461"/>
                  </a:lnTo>
                  <a:lnTo>
                    <a:pt x="267" y="463"/>
                  </a:lnTo>
                  <a:lnTo>
                    <a:pt x="266" y="465"/>
                  </a:lnTo>
                  <a:lnTo>
                    <a:pt x="265" y="467"/>
                  </a:lnTo>
                  <a:lnTo>
                    <a:pt x="264" y="470"/>
                  </a:lnTo>
                  <a:lnTo>
                    <a:pt x="263" y="472"/>
                  </a:lnTo>
                  <a:lnTo>
                    <a:pt x="262" y="474"/>
                  </a:lnTo>
                  <a:lnTo>
                    <a:pt x="261" y="476"/>
                  </a:lnTo>
                  <a:lnTo>
                    <a:pt x="261" y="478"/>
                  </a:lnTo>
                  <a:lnTo>
                    <a:pt x="260" y="481"/>
                  </a:lnTo>
                  <a:lnTo>
                    <a:pt x="259" y="483"/>
                  </a:lnTo>
                  <a:lnTo>
                    <a:pt x="258" y="485"/>
                  </a:lnTo>
                  <a:lnTo>
                    <a:pt x="257" y="487"/>
                  </a:lnTo>
                  <a:lnTo>
                    <a:pt x="256" y="489"/>
                  </a:lnTo>
                  <a:lnTo>
                    <a:pt x="256" y="492"/>
                  </a:lnTo>
                  <a:lnTo>
                    <a:pt x="255" y="494"/>
                  </a:lnTo>
                  <a:lnTo>
                    <a:pt x="254" y="496"/>
                  </a:lnTo>
                  <a:lnTo>
                    <a:pt x="253" y="499"/>
                  </a:lnTo>
                  <a:lnTo>
                    <a:pt x="253" y="501"/>
                  </a:lnTo>
                  <a:lnTo>
                    <a:pt x="252" y="503"/>
                  </a:lnTo>
                  <a:lnTo>
                    <a:pt x="251" y="505"/>
                  </a:lnTo>
                  <a:lnTo>
                    <a:pt x="250" y="508"/>
                  </a:lnTo>
                  <a:lnTo>
                    <a:pt x="250" y="510"/>
                  </a:lnTo>
                  <a:lnTo>
                    <a:pt x="249" y="512"/>
                  </a:lnTo>
                  <a:lnTo>
                    <a:pt x="249" y="514"/>
                  </a:lnTo>
                  <a:lnTo>
                    <a:pt x="248" y="516"/>
                  </a:lnTo>
                  <a:lnTo>
                    <a:pt x="248" y="518"/>
                  </a:lnTo>
                  <a:lnTo>
                    <a:pt x="247" y="520"/>
                  </a:lnTo>
                  <a:lnTo>
                    <a:pt x="247" y="522"/>
                  </a:lnTo>
                  <a:lnTo>
                    <a:pt x="246" y="524"/>
                  </a:lnTo>
                  <a:lnTo>
                    <a:pt x="246" y="525"/>
                  </a:lnTo>
                  <a:lnTo>
                    <a:pt x="246" y="527"/>
                  </a:lnTo>
                  <a:lnTo>
                    <a:pt x="245" y="529"/>
                  </a:lnTo>
                  <a:lnTo>
                    <a:pt x="245" y="530"/>
                  </a:lnTo>
                  <a:lnTo>
                    <a:pt x="245" y="532"/>
                  </a:lnTo>
                  <a:lnTo>
                    <a:pt x="245" y="534"/>
                  </a:lnTo>
                  <a:lnTo>
                    <a:pt x="244" y="535"/>
                  </a:lnTo>
                  <a:lnTo>
                    <a:pt x="244" y="537"/>
                  </a:lnTo>
                  <a:lnTo>
                    <a:pt x="244" y="540"/>
                  </a:lnTo>
                  <a:lnTo>
                    <a:pt x="244" y="542"/>
                  </a:lnTo>
                  <a:lnTo>
                    <a:pt x="244" y="544"/>
                  </a:lnTo>
                  <a:lnTo>
                    <a:pt x="244" y="547"/>
                  </a:lnTo>
                  <a:lnTo>
                    <a:pt x="244" y="550"/>
                  </a:lnTo>
                  <a:lnTo>
                    <a:pt x="244" y="552"/>
                  </a:lnTo>
                  <a:lnTo>
                    <a:pt x="244" y="555"/>
                  </a:lnTo>
                  <a:lnTo>
                    <a:pt x="244" y="559"/>
                  </a:lnTo>
                  <a:lnTo>
                    <a:pt x="244" y="562"/>
                  </a:lnTo>
                  <a:lnTo>
                    <a:pt x="244" y="566"/>
                  </a:lnTo>
                  <a:lnTo>
                    <a:pt x="244" y="569"/>
                  </a:lnTo>
                  <a:lnTo>
                    <a:pt x="244" y="573"/>
                  </a:lnTo>
                  <a:lnTo>
                    <a:pt x="244" y="577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FFB329"/>
              </a:solidFill>
              <a:prstDash val="solid"/>
              <a:round/>
            </a:ln>
            <a:effectLst>
              <a:outerShdw dist="57150" dir="2700000" algn="ctr" rotWithShape="0">
                <a:srgbClr val="666666"/>
              </a:outerShdw>
            </a:effec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marL="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1pPr>
              <a:lvl2pPr marL="52197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2pPr>
              <a:lvl3pPr marL="104457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3pPr>
              <a:lvl4pPr marL="156654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4pPr>
              <a:lvl5pPr marL="2088515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5pPr>
              <a:lvl6pPr marL="261112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6pPr>
              <a:lvl7pPr marL="313309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7pPr>
              <a:lvl8pPr marL="365506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8pPr>
              <a:lvl9pPr marL="4177030" algn="l" defTabSz="1043940" rtl="0" eaLnBrk="1" latinLnBrk="0" hangingPunct="1">
                <a:defRPr sz="2100" kern="1200">
                  <a:solidFill>
                    <a:sysClr val="windowText" lastClr="000000"/>
                  </a:solidFill>
                  <a:latin typeface="Calibri" panose="020F050202020403020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0" y="0"/>
            <a:ext cx="1032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0" y="19050"/>
            <a:ext cx="5448300" cy="6819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0"/>
            <a:ext cx="12052935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0" y="0"/>
            <a:ext cx="1032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22385" y="6350"/>
            <a:ext cx="1446530" cy="1927860"/>
            <a:chOff x="16239" y="210"/>
            <a:chExt cx="2278" cy="3036"/>
          </a:xfrm>
        </p:grpSpPr>
        <p:pic>
          <p:nvPicPr>
            <p:cNvPr id="2" name="图片 1" descr="C:\Users\86156\Desktop\QQ截图20200608102117.jpgQQ截图202006081021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16239" y="786"/>
              <a:ext cx="2278" cy="2417"/>
            </a:xfrm>
            <a:prstGeom prst="rect">
              <a:avLst/>
            </a:prstGeom>
          </p:spPr>
        </p:pic>
        <p:sp>
          <p:nvSpPr>
            <p:cNvPr id="3" name="长方形 312"/>
            <p:cNvSpPr>
              <a:spLocks noChangeArrowheads="1"/>
            </p:cNvSpPr>
            <p:nvPr/>
          </p:nvSpPr>
          <p:spPr bwMode="auto">
            <a:xfrm>
              <a:off x="16239" y="210"/>
              <a:ext cx="2134" cy="3036"/>
            </a:xfrm>
            <a:prstGeom prst="rect">
              <a:avLst/>
            </a:prstGeom>
            <a:noFill/>
            <a:ln w="25400">
              <a:solidFill>
                <a:srgbClr val="FFA90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0226" tIns="62653" rIns="120226" bIns="62653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35">
                <a:latin typeface="Calibri" panose="020F0502020204030204" charset="0"/>
              </a:endParaRPr>
            </a:p>
          </p:txBody>
        </p:sp>
      </p:grpSp>
      <p:sp>
        <p:nvSpPr>
          <p:cNvPr id="10" name="长方形 312"/>
          <p:cNvSpPr>
            <a:spLocks noChangeArrowheads="1"/>
          </p:cNvSpPr>
          <p:nvPr/>
        </p:nvSpPr>
        <p:spPr bwMode="auto">
          <a:xfrm>
            <a:off x="9083675" y="1258570"/>
            <a:ext cx="1031875" cy="35115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735"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0" y="0"/>
            <a:ext cx="1032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校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外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也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可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访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5CC6D8"/>
                </a:solidFill>
                <a:latin typeface="+mn-ea"/>
                <a:ea typeface="+mn-ea"/>
                <a:sym typeface="宋体" panose="02010600030101010101" pitchFamily="2" charset="-122"/>
              </a:rPr>
              <a:t>问</a:t>
            </a:r>
            <a:endParaRPr lang="zh-CN" altLang="en-US" sz="3200" b="1" dirty="0">
              <a:solidFill>
                <a:srgbClr val="5CC6D8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43472" y="3096853"/>
            <a:ext cx="3904729" cy="907015"/>
          </a:xfrm>
          <a:prstGeom prst="roundRect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373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完善个人信息</a:t>
            </a: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372408" y="2028360"/>
            <a:ext cx="819151" cy="810683"/>
          </a:xfrm>
          <a:prstGeom prst="downArrow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5445" y="163829"/>
            <a:ext cx="3052752" cy="15008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73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校园</a:t>
            </a:r>
            <a:r>
              <a:rPr lang="en-US" altLang="zh-CN" sz="373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IP</a:t>
            </a:r>
            <a:r>
              <a:rPr lang="zh-CN" altLang="en-US" sz="373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内注册账号</a:t>
            </a:r>
            <a:endParaRPr lang="zh-CN" altLang="en-US" sz="3735" b="1" noProof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372408" y="4116240"/>
            <a:ext cx="819151" cy="810683"/>
          </a:xfrm>
          <a:prstGeom prst="downArrow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19578" y="5074465"/>
            <a:ext cx="3553460" cy="1406728"/>
          </a:xfrm>
          <a:prstGeom prst="roundRect">
            <a:avLst/>
          </a:prstGeom>
          <a:solidFill>
            <a:srgbClr val="5C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373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随时随地</a:t>
            </a: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ctr">
              <a:defRPr/>
            </a:pPr>
            <a:r>
              <a:rPr lang="zh-CN" altLang="en-US" sz="373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免费使用</a:t>
            </a:r>
            <a:endParaRPr lang="zh-CN" altLang="en-US" sz="373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6076284" y="2270044"/>
            <a:ext cx="3573780" cy="96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dirty="0">
                <a:solidFill>
                  <a:schemeClr val="accent5"/>
                </a:solidFill>
                <a:latin typeface="+mn-ea"/>
              </a:rPr>
              <a:t>感谢聆听！</a:t>
            </a:r>
            <a:endParaRPr lang="zh-CN" altLang="en-US" sz="5335" dirty="0">
              <a:solidFill>
                <a:schemeClr val="accent5"/>
              </a:solidFill>
              <a:latin typeface="+mn-ea"/>
            </a:endParaRPr>
          </a:p>
        </p:txBody>
      </p:sp>
      <p:cxnSp>
        <p:nvCxnSpPr>
          <p:cNvPr id="3" name="直接连接符 4"/>
          <p:cNvCxnSpPr>
            <a:cxnSpLocks noChangeShapeType="1"/>
          </p:cNvCxnSpPr>
          <p:nvPr/>
        </p:nvCxnSpPr>
        <p:spPr bwMode="auto">
          <a:xfrm>
            <a:off x="4358398" y="3333815"/>
            <a:ext cx="5721349" cy="0"/>
          </a:xfrm>
          <a:prstGeom prst="line">
            <a:avLst/>
          </a:prstGeom>
          <a:noFill/>
          <a:ln w="3175">
            <a:solidFill>
              <a:srgbClr val="FFC66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41" descr="纬度信息log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0" y="3897907"/>
            <a:ext cx="8572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内容占位符 2"/>
          <p:cNvSpPr>
            <a:spLocks noGrp="1"/>
          </p:cNvSpPr>
          <p:nvPr>
            <p:ph idx="1"/>
          </p:nvPr>
        </p:nvSpPr>
        <p:spPr>
          <a:xfrm>
            <a:off x="1973263" y="1282700"/>
            <a:ext cx="8104187" cy="4610100"/>
          </a:xfrm>
        </p:spPr>
        <p:txBody>
          <a:bodyPr vert="horz" wrap="square" lIns="91440" tIns="45720" rIns="91440" bIns="45720" anchor="t"/>
          <a:lstStyle/>
          <a:p>
            <a:pPr>
              <a:buSzPct val="60000"/>
            </a:pPr>
            <a:endParaRPr lang="zh-CN" altLang="en-US" kern="1200" dirty="0">
              <a:latin typeface="+mn-ea"/>
              <a:ea typeface="+mn-ea"/>
              <a:cs typeface="+mn-cs"/>
            </a:endParaRPr>
          </a:p>
        </p:txBody>
      </p:sp>
      <p:pic>
        <p:nvPicPr>
          <p:cNvPr id="75779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/>
          <a:srcRect l="3978" r="3978"/>
          <a:stretch>
            <a:fillRect/>
          </a:stretch>
        </p:blipFill>
        <p:spPr>
          <a:xfrm>
            <a:off x="1511300" y="828675"/>
            <a:ext cx="9169400" cy="5200650"/>
          </a:xfrm>
        </p:spPr>
      </p:pic>
      <p:grpSp>
        <p:nvGrpSpPr>
          <p:cNvPr id="75780" name="组合 5"/>
          <p:cNvGrpSpPr/>
          <p:nvPr/>
        </p:nvGrpSpPr>
        <p:grpSpPr>
          <a:xfrm>
            <a:off x="1511300" y="242888"/>
            <a:ext cx="9169400" cy="6319837"/>
            <a:chOff x="0" y="0"/>
            <a:chExt cx="12192000" cy="6858000"/>
          </a:xfrm>
        </p:grpSpPr>
        <p:sp>
          <p:nvSpPr>
            <p:cNvPr id="7" name="矩形 6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glow rad="127000">
                <a:schemeClr val="accent3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762625" y="3327400"/>
            <a:ext cx="669925" cy="669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782" name="矩形 11"/>
          <p:cNvSpPr/>
          <p:nvPr/>
        </p:nvSpPr>
        <p:spPr>
          <a:xfrm>
            <a:off x="1736725" y="5518150"/>
            <a:ext cx="4249738" cy="730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600"/>
              </a:spcBef>
              <a:buNone/>
            </a:pP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为您提供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SCIE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SSCI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、中科院分区表、</a:t>
            </a:r>
            <a:r>
              <a:rPr lang="en-US" altLang="zh-CN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CSCD</a:t>
            </a: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等最新期刊收录情况</a:t>
            </a:r>
            <a:endParaRPr lang="en-US" altLang="zh-CN" sz="16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0913" y="1822450"/>
            <a:ext cx="7397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5784" name="对象 19"/>
          <p:cNvGraphicFramePr/>
          <p:nvPr/>
        </p:nvGraphicFramePr>
        <p:xfrm>
          <a:off x="1689100" y="2314575"/>
          <a:ext cx="422910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4219575" imgH="2676525" progId="Excel.Sheet.8">
                  <p:embed/>
                </p:oleObj>
              </mc:Choice>
              <mc:Fallback>
                <p:oleObj name="" r:id="rId2" imgW="4219575" imgH="2676525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9100" y="2314575"/>
                        <a:ext cx="4229100" cy="2678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矩形 20"/>
          <p:cNvSpPr/>
          <p:nvPr/>
        </p:nvSpPr>
        <p:spPr>
          <a:xfrm>
            <a:off x="1901825" y="973138"/>
            <a:ext cx="41941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lang="zh-CN" altLang="en-US" sz="4000" dirty="0">
                <a:solidFill>
                  <a:srgbClr val="FFFFFF"/>
                </a:solidFill>
                <a:latin typeface="Segoe UI Light 8"/>
                <a:ea typeface="微软雅黑" panose="020B0503020204020204" pitchFamily="34" charset="-122"/>
              </a:rPr>
              <a:t>学术期刊指南</a:t>
            </a:r>
            <a:endParaRPr lang="en-US" altLang="zh-CN" sz="4000" dirty="0">
              <a:solidFill>
                <a:srgbClr val="FFFFFF"/>
              </a:solidFill>
              <a:latin typeface="Segoe UI Light 8"/>
              <a:ea typeface="微软雅黑" panose="020B0503020204020204" pitchFamily="34" charset="-122"/>
            </a:endParaRPr>
          </a:p>
        </p:txBody>
      </p:sp>
      <p:sp>
        <p:nvSpPr>
          <p:cNvPr id="75786" name="矩形 13"/>
          <p:cNvSpPr/>
          <p:nvPr/>
        </p:nvSpPr>
        <p:spPr>
          <a:xfrm>
            <a:off x="6126163" y="5518150"/>
            <a:ext cx="4576762" cy="1127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便捷的学术搜索引擎，满足用户对对文献获取需求</a:t>
            </a:r>
            <a:endParaRPr lang="en-US" altLang="zh-CN" sz="16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75787" name="矩形 14"/>
          <p:cNvSpPr/>
          <p:nvPr/>
        </p:nvSpPr>
        <p:spPr>
          <a:xfrm>
            <a:off x="6480175" y="973138"/>
            <a:ext cx="41941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ts val="600"/>
              </a:spcBef>
              <a:buNone/>
            </a:pPr>
            <a:r>
              <a:rPr lang="zh-CN" altLang="en-US" sz="4000" dirty="0">
                <a:solidFill>
                  <a:srgbClr val="FFFFFF"/>
                </a:solidFill>
                <a:latin typeface="Segoe UI Light 8"/>
                <a:ea typeface="微软雅黑" panose="020B0503020204020204" pitchFamily="34" charset="-122"/>
              </a:rPr>
              <a:t>学术搜索系统</a:t>
            </a:r>
            <a:endParaRPr lang="en-US" altLang="zh-CN" sz="4000" dirty="0">
              <a:solidFill>
                <a:srgbClr val="FFFFFF"/>
              </a:solidFill>
              <a:latin typeface="Segoe UI Light 8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07375" y="1822450"/>
            <a:ext cx="739775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5789" name="组合 103"/>
          <p:cNvGrpSpPr/>
          <p:nvPr/>
        </p:nvGrpSpPr>
        <p:grpSpPr>
          <a:xfrm>
            <a:off x="6488113" y="2263775"/>
            <a:ext cx="4157661" cy="3113088"/>
            <a:chOff x="206611" y="0"/>
            <a:chExt cx="4935722" cy="3071679"/>
          </a:xfrm>
        </p:grpSpPr>
        <p:sp>
          <p:nvSpPr>
            <p:cNvPr id="75790" name="圆角矩形 104"/>
            <p:cNvSpPr/>
            <p:nvPr/>
          </p:nvSpPr>
          <p:spPr>
            <a:xfrm>
              <a:off x="206611" y="535703"/>
              <a:ext cx="1415321" cy="1140327"/>
            </a:xfrm>
            <a:prstGeom prst="roundRect">
              <a:avLst>
                <a:gd name="adj" fmla="val 16667"/>
              </a:avLst>
            </a:prstGeom>
            <a:solidFill>
              <a:srgbClr val="F99E4F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1" name="圆角矩形 105"/>
            <p:cNvSpPr/>
            <p:nvPr/>
          </p:nvSpPr>
          <p:spPr>
            <a:xfrm>
              <a:off x="1929120" y="759697"/>
              <a:ext cx="1070443" cy="919467"/>
            </a:xfrm>
            <a:prstGeom prst="roundRect">
              <a:avLst>
                <a:gd name="adj" fmla="val 16667"/>
              </a:avLst>
            </a:prstGeom>
            <a:solidFill>
              <a:srgbClr val="EAACA1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圆角矩形 106"/>
            <p:cNvSpPr>
              <a:spLocks noChangeArrowheads="1"/>
            </p:cNvSpPr>
            <p:nvPr/>
          </p:nvSpPr>
          <p:spPr bwMode="auto">
            <a:xfrm>
              <a:off x="3500862" y="1743386"/>
              <a:ext cx="1641471" cy="132829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75793" name="圆角矩形 107"/>
            <p:cNvSpPr/>
            <p:nvPr/>
          </p:nvSpPr>
          <p:spPr>
            <a:xfrm>
              <a:off x="2615108" y="1741819"/>
              <a:ext cx="770794" cy="66101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4" name="圆角矩形 108"/>
            <p:cNvSpPr/>
            <p:nvPr/>
          </p:nvSpPr>
          <p:spPr>
            <a:xfrm>
              <a:off x="1252554" y="1777846"/>
              <a:ext cx="1238172" cy="1062008"/>
            </a:xfrm>
            <a:prstGeom prst="roundRect">
              <a:avLst>
                <a:gd name="adj" fmla="val 16667"/>
              </a:avLst>
            </a:prstGeom>
            <a:solidFill>
              <a:srgbClr val="5D7FA0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5" name="圆角矩形 109"/>
            <p:cNvSpPr/>
            <p:nvPr/>
          </p:nvSpPr>
          <p:spPr>
            <a:xfrm>
              <a:off x="310262" y="1785677"/>
              <a:ext cx="750064" cy="643784"/>
            </a:xfrm>
            <a:prstGeom prst="roundRect">
              <a:avLst>
                <a:gd name="adj" fmla="val 16667"/>
              </a:avLst>
            </a:prstGeom>
            <a:solidFill>
              <a:srgbClr val="80CFCC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6" name="圆角矩形 110"/>
            <p:cNvSpPr/>
            <p:nvPr/>
          </p:nvSpPr>
          <p:spPr>
            <a:xfrm>
              <a:off x="3044793" y="39160"/>
              <a:ext cx="1258902" cy="1079238"/>
            </a:xfrm>
            <a:prstGeom prst="roundRect">
              <a:avLst>
                <a:gd name="adj" fmla="val 16667"/>
              </a:avLst>
            </a:prstGeom>
            <a:solidFill>
              <a:srgbClr val="80ABCE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797" name="圆角矩形 111"/>
            <p:cNvSpPr/>
            <p:nvPr/>
          </p:nvSpPr>
          <p:spPr>
            <a:xfrm>
              <a:off x="4230196" y="852113"/>
              <a:ext cx="714258" cy="612457"/>
            </a:xfrm>
            <a:prstGeom prst="roundRect">
              <a:avLst>
                <a:gd name="adj" fmla="val 16667"/>
              </a:avLst>
            </a:prstGeom>
            <a:solidFill>
              <a:srgbClr val="4FC2FB"/>
            </a:solidFill>
            <a:ln w="9525">
              <a:noFill/>
            </a:ln>
          </p:spPr>
          <p:txBody>
            <a:bodyPr anchor="ctr"/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圆角矩形 112"/>
            <p:cNvSpPr>
              <a:spLocks noChangeArrowheads="1"/>
            </p:cNvSpPr>
            <p:nvPr/>
          </p:nvSpPr>
          <p:spPr bwMode="auto">
            <a:xfrm>
              <a:off x="1714278" y="0"/>
              <a:ext cx="633220" cy="543536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pic>
          <p:nvPicPr>
            <p:cNvPr id="75799" name="图片 113" descr="9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1403" y="1881732"/>
              <a:ext cx="678648" cy="5721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0" name="图片 114" descr="54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0117" y="1903109"/>
              <a:ext cx="491052" cy="4360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1" name="图片 115" descr="6878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209" y="571497"/>
              <a:ext cx="521303" cy="5000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2" name="图片 116" descr="ytry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948" y="1795095"/>
              <a:ext cx="315847" cy="2769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3" name="图片 117" descr="56745y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8584" y="835540"/>
              <a:ext cx="455008" cy="4366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4" name="图片 118" descr="wegrtght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5468" y="105272"/>
              <a:ext cx="431319" cy="447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5" name="图片 119" descr="65645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548" y="1848244"/>
              <a:ext cx="285564" cy="2830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6" name="图片 120" descr="tvydb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8826" y="71438"/>
              <a:ext cx="214314" cy="2030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807" name="图片 121" descr="dfgsdfthfg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4760" y="909624"/>
              <a:ext cx="285752" cy="3045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5808" name="矩形 122"/>
            <p:cNvSpPr/>
            <p:nvPr/>
          </p:nvSpPr>
          <p:spPr>
            <a:xfrm>
              <a:off x="1525819" y="2374638"/>
              <a:ext cx="759864" cy="363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图书</a:t>
              </a:r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809" name="矩形 123"/>
            <p:cNvSpPr/>
            <p:nvPr/>
          </p:nvSpPr>
          <p:spPr>
            <a:xfrm>
              <a:off x="2628300" y="2025335"/>
              <a:ext cx="714634" cy="256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预印本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0" name="矩形 124"/>
            <p:cNvSpPr/>
            <p:nvPr/>
          </p:nvSpPr>
          <p:spPr>
            <a:xfrm>
              <a:off x="3500862" y="2463922"/>
              <a:ext cx="1574004" cy="363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机构知识库</a:t>
              </a:r>
              <a:endPara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1" name="矩形 125"/>
            <p:cNvSpPr/>
            <p:nvPr/>
          </p:nvSpPr>
          <p:spPr>
            <a:xfrm>
              <a:off x="3157868" y="584262"/>
              <a:ext cx="1083635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教育资源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2" name="矩形 126"/>
            <p:cNvSpPr/>
            <p:nvPr/>
          </p:nvSpPr>
          <p:spPr>
            <a:xfrm>
              <a:off x="425223" y="1035380"/>
              <a:ext cx="820171" cy="3934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期刊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3" name="矩形 127"/>
            <p:cNvSpPr/>
            <p:nvPr/>
          </p:nvSpPr>
          <p:spPr>
            <a:xfrm>
              <a:off x="1929120" y="1213948"/>
              <a:ext cx="1061397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科技报告</a:t>
              </a:r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4" name="矩形 128"/>
            <p:cNvSpPr/>
            <p:nvPr/>
          </p:nvSpPr>
          <p:spPr>
            <a:xfrm>
              <a:off x="268802" y="2086423"/>
              <a:ext cx="648297" cy="256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en-US" altLang="zh-CN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zh-CN" altLang="en-US" sz="11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专利</a:t>
              </a:r>
              <a:endParaRPr lang="zh-CN" alt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815" name="矩形 129"/>
            <p:cNvSpPr/>
            <p:nvPr/>
          </p:nvSpPr>
          <p:spPr>
            <a:xfrm>
              <a:off x="4203811" y="1163824"/>
              <a:ext cx="759864" cy="226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9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学位论文</a:t>
              </a:r>
              <a:endPara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816" name="矩形 130"/>
            <p:cNvSpPr/>
            <p:nvPr/>
          </p:nvSpPr>
          <p:spPr>
            <a:xfrm>
              <a:off x="1742546" y="214595"/>
              <a:ext cx="639251" cy="302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61950" indent="-361950" algn="just" rtl="0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黑体" panose="02010609060101010101" pitchFamily="49" charset="-122"/>
                <a:buChar char="〉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713105" indent="-268605" algn="just" defTabSz="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712470" algn="l"/>
                </a:tabLst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buNone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标准</a:t>
              </a:r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nut 44"/>
          <p:cNvSpPr/>
          <p:nvPr/>
        </p:nvSpPr>
        <p:spPr>
          <a:xfrm>
            <a:off x="7930833" y="1532472"/>
            <a:ext cx="720000" cy="720000"/>
          </a:xfrm>
          <a:prstGeom prst="donut">
            <a:avLst>
              <a:gd name="adj" fmla="val 68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45"/>
          <p:cNvSpPr>
            <a:spLocks noEditPoints="1"/>
          </p:cNvSpPr>
          <p:nvPr/>
        </p:nvSpPr>
        <p:spPr bwMode="auto">
          <a:xfrm>
            <a:off x="8142458" y="1761612"/>
            <a:ext cx="296751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47"/>
          <p:cNvSpPr>
            <a:spLocks noEditPoints="1"/>
          </p:cNvSpPr>
          <p:nvPr/>
        </p:nvSpPr>
        <p:spPr bwMode="auto">
          <a:xfrm>
            <a:off x="8120513" y="5117105"/>
            <a:ext cx="225071" cy="32972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48"/>
          <p:cNvSpPr>
            <a:spLocks noEditPoints="1"/>
          </p:cNvSpPr>
          <p:nvPr/>
        </p:nvSpPr>
        <p:spPr bwMode="auto">
          <a:xfrm>
            <a:off x="3394469" y="3548724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Donut 49"/>
          <p:cNvSpPr/>
          <p:nvPr/>
        </p:nvSpPr>
        <p:spPr>
          <a:xfrm>
            <a:off x="7873048" y="4921967"/>
            <a:ext cx="720000" cy="720000"/>
          </a:xfrm>
          <a:prstGeom prst="donut">
            <a:avLst>
              <a:gd name="adj" fmla="val 6804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Donut 51"/>
          <p:cNvSpPr/>
          <p:nvPr/>
        </p:nvSpPr>
        <p:spPr>
          <a:xfrm>
            <a:off x="3153455" y="3332799"/>
            <a:ext cx="720000" cy="720000"/>
          </a:xfrm>
          <a:prstGeom prst="donut">
            <a:avLst>
              <a:gd name="adj" fmla="val 680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52"/>
          <p:cNvSpPr txBox="1"/>
          <p:nvPr/>
        </p:nvSpPr>
        <p:spPr>
          <a:xfrm>
            <a:off x="4187869" y="1661332"/>
            <a:ext cx="2468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百余</a:t>
            </a:r>
            <a:r>
              <a:rPr 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国际主流数据库</a:t>
            </a:r>
            <a:endParaRPr lang="en-US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55"/>
          <p:cNvSpPr txBox="1"/>
          <p:nvPr/>
        </p:nvSpPr>
        <p:spPr>
          <a:xfrm>
            <a:off x="4188056" y="3428639"/>
            <a:ext cx="145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机构知识库</a:t>
            </a:r>
            <a:endParaRPr lang="en-US" sz="2000" b="1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7"/>
          <p:cNvSpPr txBox="1"/>
          <p:nvPr/>
        </p:nvSpPr>
        <p:spPr>
          <a:xfrm>
            <a:off x="8829518" y="3463564"/>
            <a:ext cx="11988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预印本库</a:t>
            </a:r>
            <a:endParaRPr lang="en-US" sz="2000" b="1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59"/>
          <p:cNvSpPr txBox="1"/>
          <p:nvPr/>
        </p:nvSpPr>
        <p:spPr>
          <a:xfrm>
            <a:off x="8750981" y="5082577"/>
            <a:ext cx="1966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/>
            <a:r>
              <a:rPr 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1200万OA资源</a:t>
            </a:r>
            <a:endParaRPr lang="en-US" sz="2000" b="1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60"/>
          <p:cNvSpPr/>
          <p:nvPr/>
        </p:nvSpPr>
        <p:spPr>
          <a:xfrm>
            <a:off x="3261360" y="2456180"/>
            <a:ext cx="6899911" cy="109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Nature、</a:t>
            </a:r>
            <a:r>
              <a:rPr lang="zh-CN" altLang="en-US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Wiley Online Library</a:t>
            </a: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、Springer、Elsevier、</a:t>
            </a: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 Taylor &amp; Francis、Science、ACM</a:t>
            </a:r>
            <a:r>
              <a:rPr lang="zh-CN" altLang="en-US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，Emerald，SAGE，JSTOR</a:t>
            </a: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r>
              <a:rPr lang="zh-CN" altLang="en-US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，ProQuest，WorldSciNet，</a:t>
            </a: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ACS</a:t>
            </a:r>
            <a:r>
              <a:rPr lang="zh-CN" altLang="en-US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zh-CN" altLang="en-US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MDPI；</a:t>
            </a:r>
            <a:r>
              <a:rPr lang="en-US" altLang="zh-CN" sz="1355" b="1" dirty="0">
                <a:solidFill>
                  <a:srgbClr val="FD99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中国知网、维普、万方等</a:t>
            </a:r>
            <a:endParaRPr lang="en-US" altLang="zh-CN" sz="1355" b="1" dirty="0">
              <a:solidFill>
                <a:srgbClr val="FD994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  <a:p>
            <a:pPr algn="just">
              <a:lnSpc>
                <a:spcPct val="120000"/>
              </a:lnSpc>
              <a:defRPr/>
            </a:pPr>
            <a:endParaRPr lang="en-US" altLang="zh-CN" sz="1355" b="1" dirty="0">
              <a:solidFill>
                <a:srgbClr val="FD994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9" name=" 220"/>
          <p:cNvSpPr/>
          <p:nvPr/>
        </p:nvSpPr>
        <p:spPr>
          <a:xfrm>
            <a:off x="-15240" y="1494155"/>
            <a:ext cx="2400935" cy="542291"/>
          </a:xfrm>
          <a:prstGeom prst="homePlate">
            <a:avLst/>
          </a:prstGeom>
          <a:solidFill>
            <a:srgbClr val="FFC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广泛的文献来源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 220"/>
          <p:cNvSpPr/>
          <p:nvPr/>
        </p:nvSpPr>
        <p:spPr>
          <a:xfrm>
            <a:off x="-15240" y="2324735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多种文献类型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"/>
          <p:cNvGrpSpPr/>
          <p:nvPr/>
        </p:nvGrpSpPr>
        <p:grpSpPr>
          <a:xfrm>
            <a:off x="3261405" y="1532472"/>
            <a:ext cx="720000" cy="720000"/>
            <a:chOff x="0" y="0"/>
            <a:chExt cx="919063" cy="919397"/>
          </a:xfrm>
          <a:noFill/>
        </p:grpSpPr>
        <p:sp>
          <p:nvSpPr>
            <p:cNvPr id="42" name="椭圆 8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grpFill/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>
            <a:xfrm>
              <a:off x="205042" y="292776"/>
              <a:ext cx="544580" cy="331854"/>
            </a:xfrm>
            <a:custGeom>
              <a:avLst/>
              <a:gdLst>
                <a:gd name="txL" fmla="*/ 0 w 363"/>
                <a:gd name="txT" fmla="*/ 0 h 221"/>
                <a:gd name="txR" fmla="*/ 363 w 363"/>
                <a:gd name="txB" fmla="*/ 221 h 2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15"/>
          <p:cNvGrpSpPr/>
          <p:nvPr/>
        </p:nvGrpSpPr>
        <p:grpSpPr>
          <a:xfrm>
            <a:off x="3173729" y="4937796"/>
            <a:ext cx="725171" cy="725171"/>
            <a:chOff x="0" y="0"/>
            <a:chExt cx="919063" cy="919397"/>
          </a:xfrm>
        </p:grpSpPr>
        <p:sp>
          <p:nvSpPr>
            <p:cNvPr id="45" name="椭圆 16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46" name="组合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0028" y="227016"/>
              <a:ext cx="432816" cy="3901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</p:pic>
      </p:grpSp>
      <p:grpSp>
        <p:nvGrpSpPr>
          <p:cNvPr id="47" name="组合 25"/>
          <p:cNvGrpSpPr/>
          <p:nvPr/>
        </p:nvGrpSpPr>
        <p:grpSpPr>
          <a:xfrm>
            <a:off x="7873048" y="3332799"/>
            <a:ext cx="720000" cy="720000"/>
            <a:chOff x="0" y="0"/>
            <a:chExt cx="919063" cy="919397"/>
          </a:xfrm>
        </p:grpSpPr>
        <p:sp>
          <p:nvSpPr>
            <p:cNvPr id="48" name="椭圆 26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>
            <a:xfrm>
              <a:off x="212246" y="210141"/>
              <a:ext cx="489080" cy="499117"/>
            </a:xfrm>
            <a:custGeom>
              <a:avLst/>
              <a:gdLst>
                <a:gd name="txL" fmla="*/ 0 w 1470"/>
                <a:gd name="txT" fmla="*/ 0 h 1478"/>
                <a:gd name="txR" fmla="*/ 1470 w 1470"/>
                <a:gd name="txB" fmla="*/ 1478 h 147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52"/>
          <p:cNvSpPr txBox="1"/>
          <p:nvPr/>
        </p:nvSpPr>
        <p:spPr>
          <a:xfrm>
            <a:off x="8829719" y="1661332"/>
            <a:ext cx="145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学术出版社</a:t>
            </a:r>
            <a:endParaRPr lang="en-US" sz="2000" b="1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5"/>
          <p:cNvSpPr txBox="1"/>
          <p:nvPr/>
        </p:nvSpPr>
        <p:spPr>
          <a:xfrm>
            <a:off x="4188057" y="5040667"/>
            <a:ext cx="1198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b="1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专业团体</a:t>
            </a:r>
            <a:endParaRPr lang="zh-CN" altLang="en-US" sz="2000" b="1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 220"/>
          <p:cNvSpPr/>
          <p:nvPr/>
        </p:nvSpPr>
        <p:spPr>
          <a:xfrm>
            <a:off x="0" y="3119500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多种语言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6380" y="189230"/>
            <a:ext cx="445452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一、丰富的文献资源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8" grpId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40"/>
            <a:ext cx="12192000" cy="6835719"/>
          </a:xfrm>
          <a:prstGeom prst="rect">
            <a:avLst/>
          </a:prstGeom>
        </p:spPr>
      </p:pic>
      <p:sp>
        <p:nvSpPr>
          <p:cNvPr id="8" name="长方形 312"/>
          <p:cNvSpPr>
            <a:spLocks noChangeArrowheads="1"/>
          </p:cNvSpPr>
          <p:nvPr/>
        </p:nvSpPr>
        <p:spPr bwMode="auto">
          <a:xfrm>
            <a:off x="1210945" y="2449512"/>
            <a:ext cx="1441450" cy="344805"/>
          </a:xfrm>
          <a:prstGeom prst="rect">
            <a:avLst/>
          </a:prstGeom>
          <a:noFill/>
          <a:ln w="25400">
            <a:solidFill>
              <a:srgbClr val="FFA90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226" tIns="62653" rIns="120226" bIns="62653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735"/>
          </a:p>
        </p:txBody>
      </p:sp>
      <p:sp>
        <p:nvSpPr>
          <p:cNvPr id="9" name="矩形 62467"/>
          <p:cNvSpPr>
            <a:spLocks noChangeArrowheads="1"/>
          </p:cNvSpPr>
          <p:nvPr/>
        </p:nvSpPr>
        <p:spPr bwMode="auto">
          <a:xfrm>
            <a:off x="7670800" y="2621915"/>
            <a:ext cx="3220085" cy="714375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00万开放资源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62467"/>
          <p:cNvSpPr>
            <a:spLocks noChangeArrowheads="1"/>
          </p:cNvSpPr>
          <p:nvPr/>
        </p:nvSpPr>
        <p:spPr bwMode="auto">
          <a:xfrm>
            <a:off x="5943601" y="3460782"/>
            <a:ext cx="5919077" cy="714163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开放资源，随时随地，免费获取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71795" y="1245870"/>
            <a:ext cx="7747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OA</a:t>
            </a:r>
            <a:r>
              <a:rPr 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资源随时</a:t>
            </a: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随地免费</a:t>
            </a:r>
            <a:r>
              <a:rPr lang="zh-CN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  <a:ea typeface="+mn-ea"/>
                <a:sym typeface="宋体" panose="02010600030101010101" pitchFamily="2" charset="-122"/>
              </a:rPr>
              <a:t>获取</a:t>
            </a:r>
            <a:endParaRPr lang="zh-CN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4" name="矩形 62467"/>
          <p:cNvSpPr>
            <a:spLocks noChangeArrowheads="1"/>
          </p:cNvSpPr>
          <p:nvPr/>
        </p:nvSpPr>
        <p:spPr bwMode="auto">
          <a:xfrm>
            <a:off x="3438525" y="1096645"/>
            <a:ext cx="1532255" cy="452755"/>
          </a:xfrm>
          <a:prstGeom prst="rec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管理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 220"/>
          <p:cNvSpPr/>
          <p:nvPr/>
        </p:nvSpPr>
        <p:spPr>
          <a:xfrm>
            <a:off x="-15240" y="2324735"/>
            <a:ext cx="2400935" cy="542291"/>
          </a:xfrm>
          <a:prstGeom prst="homePlate">
            <a:avLst/>
          </a:prstGeom>
          <a:solidFill>
            <a:srgbClr val="FFC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多种文献类型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2"/>
          <p:cNvSpPr txBox="1"/>
          <p:nvPr/>
        </p:nvSpPr>
        <p:spPr>
          <a:xfrm>
            <a:off x="4276091" y="1867707"/>
            <a:ext cx="1198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期刊论文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4276091" y="3428639"/>
            <a:ext cx="1198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学位论文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57"/>
          <p:cNvSpPr txBox="1"/>
          <p:nvPr/>
        </p:nvSpPr>
        <p:spPr>
          <a:xfrm>
            <a:off x="9036211" y="3462929"/>
            <a:ext cx="69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图书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59"/>
          <p:cNvSpPr txBox="1"/>
          <p:nvPr/>
        </p:nvSpPr>
        <p:spPr>
          <a:xfrm>
            <a:off x="9036210" y="5082101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1950" indent="-361950" algn="just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黑体" panose="02010609060101010101" pitchFamily="49" charset="-122"/>
              <a:buChar char="〉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3105" indent="-268605" algn="just" defTabSz="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12470" algn="l"/>
              </a:tabLst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</a:lstStyle>
          <a:p>
            <a:pPr marL="0" indent="0" algn="ctr" eaLnBrk="1" hangingPunct="1">
              <a:buNone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综述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8907463" y="1867707"/>
            <a:ext cx="1706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同行评议论文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55"/>
          <p:cNvSpPr txBox="1"/>
          <p:nvPr/>
        </p:nvSpPr>
        <p:spPr>
          <a:xfrm>
            <a:off x="4275933" y="5022252"/>
            <a:ext cx="24688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D9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未公开发表灰色文献</a:t>
            </a:r>
            <a:endParaRPr lang="zh-CN" altLang="en-US" sz="2000" b="1" dirty="0">
              <a:solidFill>
                <a:srgbClr val="FD9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 220"/>
          <p:cNvSpPr/>
          <p:nvPr/>
        </p:nvSpPr>
        <p:spPr>
          <a:xfrm>
            <a:off x="1303" y="1521587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广泛的文献来源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48"/>
          <p:cNvSpPr>
            <a:spLocks noEditPoints="1"/>
          </p:cNvSpPr>
          <p:nvPr/>
        </p:nvSpPr>
        <p:spPr bwMode="auto">
          <a:xfrm>
            <a:off x="3394469" y="3548724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3153455" y="3332799"/>
            <a:ext cx="720000" cy="720000"/>
          </a:xfrm>
          <a:prstGeom prst="donut">
            <a:avLst>
              <a:gd name="adj" fmla="val 6804"/>
            </a:avLst>
          </a:prstGeom>
          <a:solidFill>
            <a:schemeClr val="bg1"/>
          </a:solidFill>
          <a:ln w="31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组合 4"/>
          <p:cNvGrpSpPr/>
          <p:nvPr/>
        </p:nvGrpSpPr>
        <p:grpSpPr>
          <a:xfrm>
            <a:off x="3153455" y="1736307"/>
            <a:ext cx="720000" cy="720000"/>
            <a:chOff x="0" y="0"/>
            <a:chExt cx="919063" cy="919397"/>
          </a:xfrm>
        </p:grpSpPr>
        <p:sp>
          <p:nvSpPr>
            <p:cNvPr id="55" name="椭圆 8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>
            <a:xfrm>
              <a:off x="205042" y="292776"/>
              <a:ext cx="544580" cy="331854"/>
            </a:xfrm>
            <a:custGeom>
              <a:avLst/>
              <a:gdLst>
                <a:gd name="txL" fmla="*/ 0 w 363"/>
                <a:gd name="txT" fmla="*/ 0 h 221"/>
                <a:gd name="txR" fmla="*/ 363 w 363"/>
                <a:gd name="txB" fmla="*/ 221 h 221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15"/>
          <p:cNvGrpSpPr/>
          <p:nvPr/>
        </p:nvGrpSpPr>
        <p:grpSpPr>
          <a:xfrm>
            <a:off x="3150869" y="4919381"/>
            <a:ext cx="725171" cy="725171"/>
            <a:chOff x="0" y="0"/>
            <a:chExt cx="919063" cy="919397"/>
          </a:xfrm>
        </p:grpSpPr>
        <p:sp>
          <p:nvSpPr>
            <p:cNvPr id="58" name="椭圆 16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59" name="组合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0028" y="227016"/>
              <a:ext cx="432816" cy="3901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</p:pic>
      </p:grpSp>
      <p:sp>
        <p:nvSpPr>
          <p:cNvPr id="60" name="Donut 44"/>
          <p:cNvSpPr/>
          <p:nvPr/>
        </p:nvSpPr>
        <p:spPr>
          <a:xfrm>
            <a:off x="7873048" y="1736307"/>
            <a:ext cx="720000" cy="720000"/>
          </a:xfrm>
          <a:prstGeom prst="donut">
            <a:avLst>
              <a:gd name="adj" fmla="val 6804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8084673" y="1940047"/>
            <a:ext cx="296751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47"/>
          <p:cNvSpPr>
            <a:spLocks noEditPoints="1"/>
          </p:cNvSpPr>
          <p:nvPr/>
        </p:nvSpPr>
        <p:spPr bwMode="auto">
          <a:xfrm>
            <a:off x="8120513" y="5117105"/>
            <a:ext cx="225071" cy="32972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Donut 49"/>
          <p:cNvSpPr/>
          <p:nvPr/>
        </p:nvSpPr>
        <p:spPr>
          <a:xfrm>
            <a:off x="7873048" y="4921967"/>
            <a:ext cx="720000" cy="720000"/>
          </a:xfrm>
          <a:prstGeom prst="donut">
            <a:avLst>
              <a:gd name="adj" fmla="val 6804"/>
            </a:avLst>
          </a:prstGeom>
          <a:solidFill>
            <a:schemeClr val="bg1"/>
          </a:solidFill>
          <a:ln>
            <a:solidFill>
              <a:srgbClr val="117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n-GB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4" name="组合 25"/>
          <p:cNvGrpSpPr/>
          <p:nvPr/>
        </p:nvGrpSpPr>
        <p:grpSpPr>
          <a:xfrm>
            <a:off x="7873048" y="3332799"/>
            <a:ext cx="720000" cy="720000"/>
            <a:chOff x="0" y="0"/>
            <a:chExt cx="919063" cy="919397"/>
          </a:xfrm>
        </p:grpSpPr>
        <p:sp>
          <p:nvSpPr>
            <p:cNvPr id="65" name="椭圆 26"/>
            <p:cNvSpPr/>
            <p:nvPr/>
          </p:nvSpPr>
          <p:spPr>
            <a:xfrm>
              <a:off x="0" y="0"/>
              <a:ext cx="919063" cy="9193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txBody>
            <a:bodyPr lIns="121917" tIns="60958" rIns="121917" bIns="60958" anchor="ctr"/>
            <a:lstStyle/>
            <a:p>
              <a:pPr lvl="0" algn="ctr" eaLnBrk="1" hangingPunct="1"/>
              <a:endParaRPr lang="zh-CN" altLang="en-US" sz="1355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>
            <a:xfrm>
              <a:off x="212246" y="210141"/>
              <a:ext cx="489080" cy="499117"/>
            </a:xfrm>
            <a:custGeom>
              <a:avLst/>
              <a:gdLst>
                <a:gd name="txL" fmla="*/ 0 w 1470"/>
                <a:gd name="txT" fmla="*/ 0 h 1478"/>
                <a:gd name="txR" fmla="*/ 1470 w 1470"/>
                <a:gd name="txB" fmla="*/ 1478 h 147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35" name=" 220"/>
          <p:cNvSpPr/>
          <p:nvPr/>
        </p:nvSpPr>
        <p:spPr>
          <a:xfrm>
            <a:off x="0" y="3119500"/>
            <a:ext cx="2400935" cy="542291"/>
          </a:xfrm>
          <a:prstGeom prst="homePlate">
            <a:avLst/>
          </a:prstGeom>
          <a:solidFill>
            <a:srgbClr val="93A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多种语言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6380" y="189230"/>
            <a:ext cx="4454525" cy="749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一、丰富的文献资源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51" grpId="0" bldLvl="0" animBg="1"/>
      <p:bldP spid="52" grpId="0" bldLvl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114"/>
</p:tagLst>
</file>

<file path=ppt/tags/tag10.xml><?xml version="1.0" encoding="utf-8"?>
<p:tagLst xmlns:p="http://schemas.openxmlformats.org/presentationml/2006/main">
  <p:tag name="REFSHAPE" val="568991124"/>
  <p:tag name="KSO_WM_UNIT_PLACING_PICTURE_USER_VIEWPORT" val="{&quot;height&quot;:3165,&quot;width&quot;:2880}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14"/>
</p:tagLst>
</file>

<file path=ppt/tags/tag3.xml><?xml version="1.0" encoding="utf-8"?>
<p:tagLst xmlns:p="http://schemas.openxmlformats.org/presentationml/2006/main">
  <p:tag name="KSO_WM_UNIT_TABLE_BEAUTIFY" val="{2204d380-ca58-4234-979b-aa79b9064802}"/>
</p:tagLst>
</file>

<file path=ppt/tags/tag4.xml><?xml version="1.0" encoding="utf-8"?>
<p:tagLst xmlns:p="http://schemas.openxmlformats.org/presentationml/2006/main">
  <p:tag name="KSO_WM_UNIT_PLACING_PICTURE_USER_VIEWPORT" val="{&quot;height&quot;:10349,&quot;width&quot;:16531}"/>
</p:tagLst>
</file>

<file path=ppt/tags/tag5.xml><?xml version="1.0" encoding="utf-8"?>
<p:tagLst xmlns:p="http://schemas.openxmlformats.org/presentationml/2006/main">
  <p:tag name="REFSHAPE" val="167924964"/>
  <p:tag name="KSO_WM_UNIT_PLACING_PICTURE_USER_VIEWPORT" val="{&quot;height&quot;:10753,&quot;width&quot;:4784}"/>
</p:tagLst>
</file>

<file path=ppt/tags/tag6.xml><?xml version="1.0" encoding="utf-8"?>
<p:tagLst xmlns:p="http://schemas.openxmlformats.org/presentationml/2006/main">
  <p:tag name="REFSHAPE" val="167924964"/>
  <p:tag name="KSO_WM_UNIT_PLACING_PICTURE_USER_VIEWPORT" val="{&quot;height&quot;:10754,&quot;width&quot;:4784}"/>
</p:tagLst>
</file>

<file path=ppt/tags/tag7.xml><?xml version="1.0" encoding="utf-8"?>
<p:tagLst xmlns:p="http://schemas.openxmlformats.org/presentationml/2006/main">
  <p:tag name="REFSHAPE" val="519900404"/>
  <p:tag name="KSO_WM_UNIT_PLACING_PICTURE_USER_VIEWPORT" val="{&quot;height&quot;:5205,&quot;width&quot;:4545}"/>
</p:tagLst>
</file>

<file path=ppt/tags/tag8.xml><?xml version="1.0" encoding="utf-8"?>
<p:tagLst xmlns:p="http://schemas.openxmlformats.org/presentationml/2006/main">
  <p:tag name="KSO_WM_UNIT_PLACING_PICTURE_USER_VIEWPORT" val="{&quot;height&quot;:11928,&quot;width&quot;:16495}"/>
</p:tagLst>
</file>

<file path=ppt/tags/tag9.xml><?xml version="1.0" encoding="utf-8"?>
<p:tagLst xmlns:p="http://schemas.openxmlformats.org/presentationml/2006/main">
  <p:tag name="REFSHAPE" val="568991124"/>
  <p:tag name="KSO_WM_UNIT_PLACING_PICTURE_USER_VIEWPORT" val="{&quot;height&quot;:3165,&quot;width&quot;:2880}"/>
</p:tagLst>
</file>

<file path=ppt/theme/theme1.xml><?xml version="1.0" encoding="utf-8"?>
<a:theme xmlns:a="http://schemas.openxmlformats.org/drawingml/2006/main" name="包图主题2">
  <a:themeElements>
    <a:clrScheme name="自定义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7C90"/>
      </a:accent1>
      <a:accent2>
        <a:srgbClr val="FD9944"/>
      </a:accent2>
      <a:accent3>
        <a:srgbClr val="5CC6D8"/>
      </a:accent3>
      <a:accent4>
        <a:srgbClr val="117C90"/>
      </a:accent4>
      <a:accent5>
        <a:srgbClr val="FD9944"/>
      </a:accent5>
      <a:accent6>
        <a:srgbClr val="5CC6D8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2109</Words>
  <Application>WPS 演示</Application>
  <PresentationFormat>宽屏</PresentationFormat>
  <Paragraphs>475</Paragraphs>
  <Slides>53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Calibri</vt:lpstr>
      <vt:lpstr>Segoe UI</vt:lpstr>
      <vt:lpstr>黑体</vt:lpstr>
      <vt:lpstr>Segoe UI</vt:lpstr>
      <vt:lpstr>Segoe UI Light 8</vt:lpstr>
      <vt:lpstr>华文行楷</vt:lpstr>
      <vt:lpstr>Arial Unicode MS</vt:lpstr>
      <vt:lpstr>等线</vt:lpstr>
      <vt:lpstr>Times New Roman</vt:lpstr>
      <vt:lpstr>Wingdings 2</vt:lpstr>
      <vt:lpstr>Wingdings</vt:lpstr>
      <vt:lpstr>包图主题2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青蛙君</cp:lastModifiedBy>
  <cp:revision>111</cp:revision>
  <dcterms:created xsi:type="dcterms:W3CDTF">2017-09-14T02:23:00Z</dcterms:created>
  <dcterms:modified xsi:type="dcterms:W3CDTF">2022-03-24T08:08:13Z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RubyTemplateID">
    <vt:lpwstr>8</vt:lpwstr>
  </property>
  <property fmtid="{D5CDD505-2E9C-101B-9397-08002B2CF9AE}" pid="4" name="ICV">
    <vt:lpwstr>8FF7C6DC7DCC4C029B99E3A075D03611</vt:lpwstr>
  </property>
</Properties>
</file>