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  <p:sldMasterId id="2147483679" r:id="rId4"/>
  </p:sldMasterIdLst>
  <p:notesMasterIdLst>
    <p:notesMasterId r:id="rId7"/>
  </p:notesMasterIdLst>
  <p:sldIdLst>
    <p:sldId id="1735" r:id="rId5"/>
    <p:sldId id="283" r:id="rId6"/>
    <p:sldId id="1725" r:id="rId8"/>
    <p:sldId id="326" r:id="rId9"/>
    <p:sldId id="552" r:id="rId10"/>
    <p:sldId id="327" r:id="rId11"/>
    <p:sldId id="292" r:id="rId12"/>
    <p:sldId id="389" r:id="rId13"/>
    <p:sldId id="390" r:id="rId14"/>
    <p:sldId id="392" r:id="rId15"/>
    <p:sldId id="1729" r:id="rId16"/>
    <p:sldId id="269" r:id="rId17"/>
    <p:sldId id="270" r:id="rId18"/>
    <p:sldId id="272" r:id="rId19"/>
    <p:sldId id="273" r:id="rId20"/>
    <p:sldId id="277" r:id="rId21"/>
    <p:sldId id="1697" r:id="rId22"/>
    <p:sldId id="1730" r:id="rId23"/>
    <p:sldId id="577" r:id="rId24"/>
    <p:sldId id="1731" r:id="rId25"/>
    <p:sldId id="1732" r:id="rId26"/>
    <p:sldId id="1733" r:id="rId27"/>
    <p:sldId id="561" r:id="rId28"/>
    <p:sldId id="567" r:id="rId29"/>
    <p:sldId id="568" r:id="rId30"/>
    <p:sldId id="569" r:id="rId31"/>
    <p:sldId id="571" r:id="rId32"/>
    <p:sldId id="572" r:id="rId33"/>
    <p:sldId id="1734" r:id="rId34"/>
    <p:sldId id="276" r:id="rId3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00"/>
    <a:srgbClr val="D8B21C"/>
    <a:srgbClr val="F4FC1C"/>
    <a:srgbClr val="FF9933"/>
    <a:srgbClr val="9F60CE"/>
    <a:srgbClr val="629DD1"/>
    <a:srgbClr val="B89C32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8" autoAdjust="0"/>
    <p:restoredTop sz="94249" autoAdjust="0"/>
  </p:normalViewPr>
  <p:slideViewPr>
    <p:cSldViewPr snapToGrid="0" snapToObjects="1">
      <p:cViewPr>
        <p:scale>
          <a:sx n="64" d="100"/>
          <a:sy n="64" d="100"/>
        </p:scale>
        <p:origin x="1422" y="150"/>
      </p:cViewPr>
      <p:guideLst>
        <p:guide orient="horz" pos="2137"/>
        <p:guide pos="26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0660" name="Rectangle 4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13317" name="Rectangle 5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200"/>
              <a:t>单击此处编辑母版文本样式</a:t>
            </a:r>
            <a:endParaRPr lang="zh-CN" altLang="en-US" sz="1200"/>
          </a:p>
          <a:p>
            <a:pPr eaLnBrk="1" hangingPunct="1"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200"/>
              <a:t>第二级</a:t>
            </a:r>
            <a:endParaRPr lang="zh-CN" altLang="en-US" sz="1200"/>
          </a:p>
          <a:p>
            <a:pPr eaLnBrk="1" hangingPunct="1"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200"/>
              <a:t>第三级</a:t>
            </a:r>
            <a:endParaRPr lang="zh-CN" altLang="en-US" sz="1200"/>
          </a:p>
          <a:p>
            <a:pPr eaLnBrk="1" hangingPunct="1"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200"/>
              <a:t>第四级</a:t>
            </a:r>
            <a:endParaRPr lang="zh-CN" altLang="en-US" sz="1200"/>
          </a:p>
          <a:p>
            <a:pPr eaLnBrk="1" hangingPunct="1"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200"/>
              <a:t>第五级</a:t>
            </a:r>
            <a:endParaRPr lang="zh-CN" altLang="en-US" sz="1200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noProof="1" smtClean="0"/>
            </a:lvl1pPr>
          </a:lstStyle>
          <a:p>
            <a:pPr>
              <a:defRPr/>
            </a:pPr>
            <a:fld id="{CCE12F4E-4C2F-4451-A16A-166A41E760E8}" type="slidenum">
              <a:rPr altLang="en-US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749C0D-71EB-4443-BD60-0E991D75A6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满足各个学科的资源信息需求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满足各个学科的资源信息需求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49C0D-71EB-4443-BD60-0E991D75A6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69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Gill Sans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/>
          <a:srcRect t="89116"/>
          <a:stretch>
            <a:fillRect/>
          </a:stretch>
        </p:blipFill>
        <p:spPr bwMode="auto">
          <a:xfrm>
            <a:off x="0" y="0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7"/>
          <p:cNvPicPr>
            <a:picLocks noChangeAspect="1"/>
          </p:cNvPicPr>
          <p:nvPr userDrawn="1"/>
        </p:nvPicPr>
        <p:blipFill>
          <a:blip r:embed="rId2" cstate="print"/>
          <a:srcRect t="80881"/>
          <a:stretch>
            <a:fillRect/>
          </a:stretch>
        </p:blipFill>
        <p:spPr bwMode="auto">
          <a:xfrm>
            <a:off x="0" y="6313488"/>
            <a:ext cx="914400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8"/>
          <p:cNvGrpSpPr/>
          <p:nvPr/>
        </p:nvGrpSpPr>
        <p:grpSpPr>
          <a:xfrm>
            <a:off x="1" y="134544"/>
            <a:ext cx="349013" cy="469881"/>
            <a:chOff x="2099842" y="1975504"/>
            <a:chExt cx="823123" cy="831130"/>
          </a:xfrm>
          <a:solidFill>
            <a:schemeClr val="bg1"/>
          </a:solidFill>
        </p:grpSpPr>
        <p:sp>
          <p:nvSpPr>
            <p:cNvPr id="5" name="等腰三角形 9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sp>
          <p:nvSpPr>
            <p:cNvPr id="6" name="等腰三角形 10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sp>
          <p:nvSpPr>
            <p:cNvPr id="7" name="等腰三角形 11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</p:grpSp>
      <p:sp>
        <p:nvSpPr>
          <p:cNvPr id="8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noProof="1"/>
            </a:lvl1pPr>
          </a:lstStyle>
          <a:p>
            <a:pPr>
              <a:defRPr/>
            </a:pPr>
            <a:fld id="{F5C3DE62-3CD6-4DBA-B6FA-7EDF929F7633}" type="datetimeFigureOut">
              <a:rPr lang="zh-CN" altLang="en-US"/>
            </a:fld>
            <a:endParaRPr lang="zh-CN" altLang="en-US"/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noProof="1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wrap="square" numCol="1" anchorCtr="0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黑体" panose="02010609060101010101" pitchFamily="49" charset="-122"/>
              </a:defRPr>
            </a:lvl1pPr>
          </a:lstStyle>
          <a:p>
            <a:fld id="{431EE686-ACF8-4F2E-BF3C-516B6AD67FCB}" type="slidenum">
              <a:rPr altLang="en-US"/>
            </a:fld>
            <a:endParaRPr lang="zh-CN" alt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6DC6-CFAF-419C-AE79-A913B3A3EC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E463-0303-4859-84D9-D91BFB1C9B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6DC6-CFAF-419C-AE79-A913B3A3EC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E463-0303-4859-84D9-D91BFB1C9B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6DC6-CFAF-419C-AE79-A913B3A3EC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E463-0303-4859-84D9-D91BFB1C9B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6DC6-CFAF-419C-AE79-A913B3A3EC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E463-0303-4859-84D9-D91BFB1C9B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6DC6-CFAF-419C-AE79-A913B3A3EC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E463-0303-4859-84D9-D91BFB1C9B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6DC6-CFAF-419C-AE79-A913B3A3EC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E463-0303-4859-84D9-D91BFB1C9B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6DC6-CFAF-419C-AE79-A913B3A3EC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E463-0303-4859-84D9-D91BFB1C9B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6DC6-CFAF-419C-AE79-A913B3A3EC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E463-0303-4859-84D9-D91BFB1C9B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6DC6-CFAF-419C-AE79-A913B3A3EC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E463-0303-4859-84D9-D91BFB1C9B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6DC6-CFAF-419C-AE79-A913B3A3EC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E463-0303-4859-84D9-D91BFB1C9B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6DC6-CFAF-419C-AE79-A913B3A3EC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E463-0303-4859-84D9-D91BFB1C9B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6DC6-CFAF-419C-AE79-A913B3A3EC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E463-0303-4859-84D9-D91BFB1C9B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6DC6-CFAF-419C-AE79-A913B3A3EC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E463-0303-4859-84D9-D91BFB1C9B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6DC6-CFAF-419C-AE79-A913B3A3EC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E463-0303-4859-84D9-D91BFB1C9B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6DC6-CFAF-419C-AE79-A913B3A3EC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E463-0303-4859-84D9-D91BFB1C9B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6DC6-CFAF-419C-AE79-A913B3A3EC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E463-0303-4859-84D9-D91BFB1C9B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6DC6-CFAF-419C-AE79-A913B3A3EC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E463-0303-4859-84D9-D91BFB1C9B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6DC6-CFAF-419C-AE79-A913B3A3EC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E463-0303-4859-84D9-D91BFB1C9B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6DC6-CFAF-419C-AE79-A913B3A3EC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E463-0303-4859-84D9-D91BFB1C9B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6DC6-CFAF-419C-AE79-A913B3A3EC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E463-0303-4859-84D9-D91BFB1C9B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6DC6-CFAF-419C-AE79-A913B3A3EC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E463-0303-4859-84D9-D91BFB1C9B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6DC6-CFAF-419C-AE79-A913B3A3EC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E463-0303-4859-84D9-D91BFB1C9B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3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16" Type="http://schemas.openxmlformats.org/officeDocument/2006/relationships/image" Target="../media/image4.jpeg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8" Type="http://schemas.openxmlformats.org/officeDocument/2006/relationships/theme" Target="../theme/theme3.xml"/><Relationship Id="rId17" Type="http://schemas.openxmlformats.org/officeDocument/2006/relationships/image" Target="../media/image4.jpeg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algn="ctr" defTabSz="39814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defTabSz="39814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defTabSz="39814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defTabSz="39814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defTabSz="39814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defTabSz="39941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defTabSz="39941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defTabSz="39941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defTabSz="39941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487680" indent="-347980" algn="l" defTabSz="398145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681355" indent="-347980" algn="l" defTabSz="398145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76300" indent="-349250" algn="l" defTabSz="398145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071880" indent="-349250" algn="l" defTabSz="398145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265555" indent="-347980" algn="l" defTabSz="398145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D6DC6-CFAF-419C-AE79-A913B3A3EC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6E463-0303-4859-84D9-D91BFB1C9BD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D6DC6-CFAF-419C-AE79-A913B3A3EC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6E463-0303-4859-84D9-D91BFB1C9BD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1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1" Type="http://schemas.openxmlformats.org/officeDocument/2006/relationships/slideLayout" Target="../slideLayouts/slideLayout31.xml"/><Relationship Id="rId30" Type="http://schemas.openxmlformats.org/officeDocument/2006/relationships/tags" Target="../tags/tag38.xml"/><Relationship Id="rId3" Type="http://schemas.openxmlformats.org/officeDocument/2006/relationships/tags" Target="../tags/tag11.xml"/><Relationship Id="rId29" Type="http://schemas.openxmlformats.org/officeDocument/2006/relationships/tags" Target="../tags/tag37.xml"/><Relationship Id="rId28" Type="http://schemas.openxmlformats.org/officeDocument/2006/relationships/tags" Target="../tags/tag36.xml"/><Relationship Id="rId27" Type="http://schemas.openxmlformats.org/officeDocument/2006/relationships/tags" Target="../tags/tag35.xml"/><Relationship Id="rId26" Type="http://schemas.openxmlformats.org/officeDocument/2006/relationships/tags" Target="../tags/tag34.xml"/><Relationship Id="rId25" Type="http://schemas.openxmlformats.org/officeDocument/2006/relationships/tags" Target="../tags/tag33.xml"/><Relationship Id="rId24" Type="http://schemas.openxmlformats.org/officeDocument/2006/relationships/tags" Target="../tags/tag32.xml"/><Relationship Id="rId23" Type="http://schemas.openxmlformats.org/officeDocument/2006/relationships/tags" Target="../tags/tag31.xml"/><Relationship Id="rId22" Type="http://schemas.openxmlformats.org/officeDocument/2006/relationships/tags" Target="../tags/tag30.xml"/><Relationship Id="rId21" Type="http://schemas.openxmlformats.org/officeDocument/2006/relationships/tags" Target="../tags/tag29.xml"/><Relationship Id="rId20" Type="http://schemas.openxmlformats.org/officeDocument/2006/relationships/tags" Target="../tags/tag28.xml"/><Relationship Id="rId2" Type="http://schemas.openxmlformats.org/officeDocument/2006/relationships/tags" Target="../tags/tag10.xml"/><Relationship Id="rId19" Type="http://schemas.openxmlformats.org/officeDocument/2006/relationships/tags" Target="../tags/tag27.xml"/><Relationship Id="rId18" Type="http://schemas.openxmlformats.org/officeDocument/2006/relationships/tags" Target="../tags/tag26.xml"/><Relationship Id="rId17" Type="http://schemas.openxmlformats.org/officeDocument/2006/relationships/tags" Target="../tags/tag25.xml"/><Relationship Id="rId16" Type="http://schemas.openxmlformats.org/officeDocument/2006/relationships/tags" Target="../tags/tag24.xml"/><Relationship Id="rId15" Type="http://schemas.openxmlformats.org/officeDocument/2006/relationships/tags" Target="../tags/tag23.xml"/><Relationship Id="rId14" Type="http://schemas.openxmlformats.org/officeDocument/2006/relationships/tags" Target="../tags/tag22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1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2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7" Type="http://schemas.openxmlformats.org/officeDocument/2006/relationships/image" Target="../media/image33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2.xml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1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1.xml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themeOverride" Target="../theme/themeOverride3.xml"/><Relationship Id="rId1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1.xml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1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>
            <a:spLocks noChangeArrowheads="1"/>
          </p:cNvSpPr>
          <p:nvPr/>
        </p:nvSpPr>
        <p:spPr bwMode="auto">
          <a:xfrm>
            <a:off x="28575" y="2986021"/>
            <a:ext cx="9115425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  <a:sym typeface="Balham" pitchFamily="2" charset="0"/>
              </a:rPr>
              <a:t>从查全到查准</a:t>
            </a:r>
            <a:r>
              <a:rPr lang="en-US" altLang="zh-CN" sz="3600" b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  <a:sym typeface="Balham" pitchFamily="2" charset="0"/>
              </a:rPr>
              <a:t>——</a:t>
            </a:r>
            <a:r>
              <a:rPr lang="zh-CN" alt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  <a:sym typeface="Balham" pitchFamily="2" charset="0"/>
              </a:rPr>
              <a:t>信息检索新工具</a:t>
            </a:r>
            <a:endParaRPr lang="zh-CN" altLang="zh-CN" sz="3600" b="1" dirty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  <a:sym typeface="Balham" pitchFamily="2" charset="0"/>
            </a:endParaRPr>
          </a:p>
        </p:txBody>
      </p:sp>
      <p:sp>
        <p:nvSpPr>
          <p:cNvPr id="3" name="TextBox 1"/>
          <p:cNvSpPr>
            <a:spLocks noChangeArrowheads="1"/>
          </p:cNvSpPr>
          <p:nvPr/>
        </p:nvSpPr>
        <p:spPr bwMode="auto">
          <a:xfrm>
            <a:off x="1322279" y="5445246"/>
            <a:ext cx="6245170" cy="4589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同方知网（北京）技术有限公司湖北分公司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773" y="1393187"/>
            <a:ext cx="7559279" cy="4436585"/>
          </a:xfrm>
          <a:prstGeom prst="rect">
            <a:avLst/>
          </a:prstGeom>
          <a:noFill/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73" y="1888487"/>
            <a:ext cx="7558088" cy="3882422"/>
          </a:xfrm>
          <a:prstGeom prst="rect">
            <a:avLst/>
          </a:prstGeom>
          <a:noFill/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73" y="2299254"/>
            <a:ext cx="7558088" cy="4031620"/>
          </a:xfrm>
          <a:prstGeom prst="rect">
            <a:avLst/>
          </a:prstGeom>
          <a:noFill/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" name="内容占位符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8300" y="1324130"/>
            <a:ext cx="8529638" cy="5006743"/>
          </a:xfrm>
          <a:prstGeom prst="rect">
            <a:avLst/>
          </a:prstGeom>
        </p:spPr>
      </p:pic>
      <p:sp>
        <p:nvSpPr>
          <p:cNvPr id="14" name="标题 1"/>
          <p:cNvSpPr txBox="1"/>
          <p:nvPr/>
        </p:nvSpPr>
        <p:spPr>
          <a:xfrm>
            <a:off x="288300" y="527126"/>
            <a:ext cx="7886700" cy="46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zh-CN" altLang="en-US" sz="270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增强出版</a:t>
            </a:r>
            <a:r>
              <a:rPr lang="en-US" altLang="zh-CN" sz="270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</a:t>
            </a:r>
            <a:r>
              <a:rPr lang="zh-CN" altLang="en-US" sz="270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丰富出版内容和提升读者体验</a:t>
            </a:r>
            <a:endParaRPr lang="zh-CN" altLang="en-US" sz="270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27437" y="583266"/>
            <a:ext cx="0" cy="36784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14000" y="2943347"/>
            <a:ext cx="3294000" cy="1188000"/>
            <a:chOff x="840000" y="2781462"/>
            <a:chExt cx="4392000" cy="1584000"/>
          </a:xfrm>
        </p:grpSpPr>
        <p:sp>
          <p:nvSpPr>
            <p:cNvPr id="2" name="右箭头标注 1"/>
            <p:cNvSpPr/>
            <p:nvPr/>
          </p:nvSpPr>
          <p:spPr>
            <a:xfrm>
              <a:off x="840000" y="2781462"/>
              <a:ext cx="4392000" cy="1584000"/>
            </a:xfrm>
            <a:prstGeom prst="rightArrowCallout">
              <a:avLst/>
            </a:prstGeom>
            <a:solidFill>
              <a:srgbClr val="2F5597"/>
            </a:solidFill>
            <a:ln>
              <a:solidFill>
                <a:srgbClr val="2F559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16391"/>
            <p:cNvSpPr txBox="1"/>
            <p:nvPr/>
          </p:nvSpPr>
          <p:spPr>
            <a:xfrm>
              <a:off x="1266465" y="3281075"/>
              <a:ext cx="2093535" cy="615553"/>
            </a:xfrm>
            <a:prstGeom prst="rect">
              <a:avLst/>
            </a:prstGeom>
            <a:noFill/>
            <a:ln w="9525">
              <a:solidFill>
                <a:srgbClr val="2F5597"/>
              </a:solidFill>
              <a:miter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b="1" noProof="1">
                  <a:solidFill>
                    <a:schemeClr val="bg1"/>
                  </a:solidFill>
                  <a:latin typeface="Arial" panose="020B0604020202020204" charset="-122"/>
                  <a:ea typeface="微软雅黑" panose="020B0503020204020204" pitchFamily="34" charset="-122"/>
                  <a:cs typeface="+mn-ea"/>
                </a:rPr>
                <a:t>信息获取</a:t>
              </a:r>
              <a:endParaRPr lang="zh-CN" altLang="en-US" sz="2400" b="1" noProof="1">
                <a:solidFill>
                  <a:schemeClr val="bg1"/>
                </a:solidFill>
                <a:latin typeface="Arial" panose="020B060402020202020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lum bright="-6000" contrast="17998"/>
          </a:blip>
          <a:stretch>
            <a:fillRect/>
          </a:stretch>
        </p:blipFill>
        <p:spPr>
          <a:xfrm>
            <a:off x="3754685" y="1539001"/>
            <a:ext cx="4551759" cy="4164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9903" y="707029"/>
            <a:ext cx="7543324" cy="46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zh-CN"/>
            </a:defPPr>
            <a:lvl1pPr defTabSz="685800" latinLnBrk="0">
              <a:lnSpc>
                <a:spcPct val="90000"/>
              </a:lnSpc>
              <a:buNone/>
              <a:defRPr sz="270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利用高效检索进行</a:t>
            </a:r>
            <a:r>
              <a:rPr lang="en-US" altLang="zh-CN" dirty="0"/>
              <a:t>——</a:t>
            </a:r>
            <a:r>
              <a:rPr lang="zh-CN" altLang="en-US" dirty="0"/>
              <a:t>查新、查优、查全、查准</a:t>
            </a:r>
            <a:endParaRPr lang="zh-CN" altLang="en-US" dirty="0"/>
          </a:p>
        </p:txBody>
      </p:sp>
      <p:sp>
        <p:nvSpPr>
          <p:cNvPr id="37890" name="AutoShape 2"/>
          <p:cNvSpPr>
            <a:spLocks noGrp="1" noChangeArrowheads="1"/>
          </p:cNvSpPr>
          <p:nvPr>
            <p:ph idx="1"/>
          </p:nvPr>
        </p:nvSpPr>
        <p:spPr>
          <a:xfrm>
            <a:off x="225706" y="1387627"/>
            <a:ext cx="7376911" cy="4886564"/>
          </a:xfrm>
          <a:prstGeom prst="roundRect">
            <a:avLst>
              <a:gd name="adj" fmla="val 16667"/>
            </a:avLst>
          </a:prstGeom>
          <a:solidFill>
            <a:schemeClr val="bg1">
              <a:alpha val="12000"/>
            </a:schemeClr>
          </a:solidFill>
          <a:ln w="25400" cap="flat">
            <a:solidFill>
              <a:schemeClr val="accent1"/>
            </a:solidFill>
            <a:rou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63608" tIns="33148" rIns="63608" bIns="33148" numCol="1" rtlCol="0" anchor="t" anchorCtr="0" compatLnSpc="1">
            <a:noAutofit/>
          </a:bodyPr>
          <a:lstStyle/>
          <a:p>
            <a:pPr marL="200025" indent="-200025" defTabSz="514350" eaLnBrk="0" fontAlgn="base" hangingPunct="0">
              <a:spcBef>
                <a:spcPts val="1015"/>
              </a:spcBef>
              <a:spcAft>
                <a:spcPct val="0"/>
              </a:spcAft>
              <a:buClr>
                <a:srgbClr val="41B1FB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zh-CN" altLang="en-US" sz="1800" b="1" dirty="0">
                <a:solidFill>
                  <a:schemeClr val="bg1"/>
                </a:solidFill>
              </a:rPr>
              <a:t>检索区域 </a:t>
            </a:r>
            <a:r>
              <a:rPr lang="zh-CN" altLang="en-US" sz="1800" dirty="0">
                <a:solidFill>
                  <a:schemeClr val="bg1"/>
                </a:solidFill>
              </a:rPr>
              <a:t>—— 跨库、单库</a:t>
            </a:r>
            <a:endParaRPr lang="zh-CN" altLang="en-US" sz="1800" dirty="0">
              <a:solidFill>
                <a:schemeClr val="bg1"/>
              </a:solidFill>
            </a:endParaRPr>
          </a:p>
          <a:p>
            <a:pPr marL="200025" indent="-200025" defTabSz="514350" eaLnBrk="0" fontAlgn="base" hangingPunct="0">
              <a:spcBef>
                <a:spcPts val="1015"/>
              </a:spcBef>
              <a:spcAft>
                <a:spcPct val="0"/>
              </a:spcAft>
              <a:buClr>
                <a:srgbClr val="41B1FB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zh-CN" altLang="en-US" sz="1800" b="1" dirty="0">
                <a:solidFill>
                  <a:schemeClr val="bg1"/>
                </a:solidFill>
              </a:rPr>
              <a:t>检索方式</a:t>
            </a:r>
            <a:r>
              <a:rPr lang="zh-CN" altLang="en-US" sz="1800" dirty="0">
                <a:solidFill>
                  <a:schemeClr val="bg1"/>
                </a:solidFill>
              </a:rPr>
              <a:t> —— 简单检索、高级检索、专业检索等</a:t>
            </a:r>
            <a:endParaRPr lang="zh-CN" altLang="en-US" sz="1800" dirty="0">
              <a:solidFill>
                <a:schemeClr val="bg1"/>
              </a:solidFill>
            </a:endParaRPr>
          </a:p>
          <a:p>
            <a:pPr marL="200025" indent="-200025" defTabSz="514350" eaLnBrk="0" fontAlgn="base" hangingPunct="0">
              <a:spcBef>
                <a:spcPts val="1015"/>
              </a:spcBef>
              <a:spcAft>
                <a:spcPct val="0"/>
              </a:spcAft>
              <a:buClr>
                <a:srgbClr val="41B1FB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zh-CN" altLang="en-US" sz="1800" b="1" dirty="0">
                <a:solidFill>
                  <a:schemeClr val="bg1"/>
                </a:solidFill>
              </a:rPr>
              <a:t>检索字段 </a:t>
            </a:r>
            <a:r>
              <a:rPr lang="zh-CN" altLang="en-US" sz="1800" dirty="0">
                <a:solidFill>
                  <a:schemeClr val="bg1"/>
                </a:solidFill>
              </a:rPr>
              <a:t>—— 主题、篇名、全文、摘要、关键词、作者、单位等</a:t>
            </a:r>
            <a:endParaRPr lang="zh-CN" altLang="en-US" sz="1800" dirty="0">
              <a:solidFill>
                <a:schemeClr val="bg1"/>
              </a:solidFill>
            </a:endParaRPr>
          </a:p>
          <a:p>
            <a:pPr marL="200025" indent="-200025" defTabSz="514350" eaLnBrk="0" fontAlgn="base" hangingPunct="0">
              <a:spcBef>
                <a:spcPts val="1015"/>
              </a:spcBef>
              <a:spcAft>
                <a:spcPct val="0"/>
              </a:spcAft>
              <a:buClr>
                <a:srgbClr val="41B1FB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zh-CN" altLang="en-US" sz="1800" b="1" dirty="0">
                <a:solidFill>
                  <a:schemeClr val="bg1"/>
                </a:solidFill>
              </a:rPr>
              <a:t>限制条件 </a:t>
            </a:r>
            <a:endParaRPr lang="zh-CN" altLang="en-US" sz="1800" b="1" dirty="0">
              <a:solidFill>
                <a:schemeClr val="bg1"/>
              </a:solidFill>
            </a:endParaRPr>
          </a:p>
          <a:p>
            <a:pPr marL="0" indent="0" defTabSz="514350" eaLnBrk="0" fontAlgn="base" hangingPunct="0">
              <a:spcBef>
                <a:spcPts val="1015"/>
              </a:spcBef>
              <a:spcAft>
                <a:spcPct val="0"/>
              </a:spcAft>
              <a:buClr>
                <a:srgbClr val="41B1FB"/>
              </a:buClr>
              <a:buSzPct val="100000"/>
              <a:buNone/>
              <a:defRPr/>
            </a:pPr>
            <a:r>
              <a:rPr lang="zh-CN" altLang="en-US" sz="1800" dirty="0">
                <a:solidFill>
                  <a:schemeClr val="bg1"/>
                </a:solidFill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匹配：精确、模糊</a:t>
            </a:r>
            <a:endParaRPr lang="zh-CN" altLang="en-US" sz="18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 defTabSz="514350" eaLnBrk="0" fontAlgn="base" hangingPunct="0">
              <a:spcBef>
                <a:spcPts val="1015"/>
              </a:spcBef>
              <a:spcAft>
                <a:spcPct val="0"/>
              </a:spcAft>
              <a:buClr>
                <a:srgbClr val="41B1FB"/>
              </a:buClr>
              <a:buSzPct val="100000"/>
              <a:buNone/>
              <a:defRPr/>
            </a:pPr>
            <a:r>
              <a:rPr lang="zh-CN" altLang="en-US" sz="18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    逻辑关系：并含、或含、不含</a:t>
            </a:r>
            <a:endParaRPr lang="zh-CN" altLang="en-US" sz="18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lvl="1" indent="0" defTabSz="51435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时间范围：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一周、一月、半年、一年、多年</a:t>
            </a:r>
            <a:endParaRPr lang="zh-CN" altLang="en-US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200025" indent="-200025" defTabSz="514350" eaLnBrk="0" fontAlgn="base" hangingPunct="0">
              <a:spcBef>
                <a:spcPts val="1015"/>
              </a:spcBef>
              <a:spcAft>
                <a:spcPct val="0"/>
              </a:spcAft>
              <a:buClr>
                <a:srgbClr val="41B1FB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zh-CN" altLang="en-US" sz="1800" b="1" dirty="0">
                <a:solidFill>
                  <a:schemeClr val="bg1"/>
                </a:solidFill>
              </a:rPr>
              <a:t>推送信息</a:t>
            </a:r>
            <a:r>
              <a:rPr lang="zh-CN" altLang="en-US" sz="1800" dirty="0">
                <a:solidFill>
                  <a:schemeClr val="bg1"/>
                </a:solidFill>
              </a:rPr>
              <a:t>：文献来源、关键词、检索历史、近期关注等</a:t>
            </a:r>
            <a:endParaRPr lang="zh-CN" altLang="en-US" sz="1800" dirty="0">
              <a:solidFill>
                <a:schemeClr val="bg1"/>
              </a:solidFill>
            </a:endParaRPr>
          </a:p>
          <a:p>
            <a:pPr marL="200025" indent="-200025" defTabSz="514350" eaLnBrk="0" fontAlgn="base" hangingPunct="0">
              <a:spcBef>
                <a:spcPts val="1015"/>
              </a:spcBef>
              <a:spcAft>
                <a:spcPct val="0"/>
              </a:spcAft>
              <a:buClr>
                <a:srgbClr val="41B1FB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zh-CN" altLang="en-US" sz="1800" b="1" dirty="0">
                <a:solidFill>
                  <a:schemeClr val="bg1"/>
                </a:solidFill>
              </a:rPr>
              <a:t>筛选工具</a:t>
            </a:r>
            <a:endParaRPr lang="zh-CN" altLang="en-US" sz="1800" b="1" dirty="0">
              <a:solidFill>
                <a:schemeClr val="bg1"/>
              </a:solidFill>
            </a:endParaRPr>
          </a:p>
          <a:p>
            <a:pPr marL="200025" lvl="1" indent="-200025" defTabSz="51435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Char char=" "/>
              <a:defRPr/>
            </a:pPr>
            <a:r>
              <a:rPr lang="zh-CN" altLang="en-US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分组：学科、研究层次、作者、机构、基金、发表年度 </a:t>
            </a:r>
            <a:endParaRPr lang="zh-CN" altLang="en-US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200025" lvl="1" indent="-200025" defTabSz="51435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Char char=" "/>
              <a:defRPr/>
            </a:pPr>
            <a:r>
              <a:rPr lang="zh-CN" altLang="en-US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排序：主题排序、发表时间、被引频次、下载频次</a:t>
            </a:r>
            <a:endParaRPr lang="zh-CN" altLang="en-US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766089" y="2865120"/>
            <a:ext cx="1214438" cy="15872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</a:ln>
        </p:spPr>
        <p:txBody>
          <a:bodyPr wrap="square" lIns="63608" tIns="33148" rIns="63608" bIns="33148">
            <a:spAutoFit/>
          </a:bodyPr>
          <a:lstStyle/>
          <a:p>
            <a:pPr algn="ctr" defTabSz="685800">
              <a:defRPr/>
            </a:pPr>
            <a:r>
              <a:rPr lang="zh-CN" altLang="en-US" sz="19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CNKI</a:t>
            </a:r>
            <a:endParaRPr lang="zh-CN" altLang="en-US" sz="197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5800">
              <a:defRPr/>
            </a:pPr>
            <a:r>
              <a:rPr lang="zh-CN" altLang="en-US" sz="19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endParaRPr lang="zh-CN" altLang="en-US" sz="197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5800">
              <a:defRPr/>
            </a:pPr>
            <a:r>
              <a:rPr lang="zh-CN" altLang="en-US" sz="19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</a:t>
            </a:r>
            <a:endParaRPr lang="zh-CN" altLang="en-US" sz="197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5800">
              <a:defRPr/>
            </a:pPr>
            <a:r>
              <a:rPr lang="zh-CN" altLang="en-US" sz="19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检索</a:t>
            </a:r>
            <a:endParaRPr lang="zh-CN" altLang="en-US" sz="197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5800">
              <a:defRPr/>
            </a:pPr>
            <a:r>
              <a:rPr lang="zh-CN" altLang="en-US" sz="19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endParaRPr lang="zh-CN" altLang="en-US" sz="197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标注 4"/>
          <p:cNvSpPr/>
          <p:nvPr/>
        </p:nvSpPr>
        <p:spPr>
          <a:xfrm>
            <a:off x="6320790" y="5031154"/>
            <a:ext cx="2823210" cy="1062990"/>
          </a:xfrm>
          <a:prstGeom prst="wedgeRectCallout">
            <a:avLst>
              <a:gd name="adj1" fmla="val -995"/>
              <a:gd name="adj2" fmla="val -112028"/>
            </a:avLst>
          </a:prstGeom>
          <a:solidFill>
            <a:schemeClr val="bg2">
              <a:lumMod val="25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68580" tIns="34290" rIns="68580" bIns="34290" numCol="1" anchor="t" anchorCtr="0" compatLnSpc="1"/>
          <a:lstStyle/>
          <a:p>
            <a:pPr algn="ctr" defTabSz="685800" eaLnBrk="1" hangingPunct="1"/>
            <a:r>
              <a:rPr lang="zh-CN" altLang="en-US" sz="15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pitchFamily="34" charset="-122"/>
              </a:rPr>
              <a:t>一般检索</a:t>
            </a:r>
            <a:r>
              <a:rPr lang="en-US" altLang="zh-CN" sz="15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pitchFamily="34" charset="-122"/>
              </a:rPr>
              <a:t>——</a:t>
            </a:r>
            <a:r>
              <a:rPr lang="zh-CN" altLang="en-US" sz="15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pitchFamily="34" charset="-122"/>
              </a:rPr>
              <a:t>高效检索</a:t>
            </a:r>
            <a:endParaRPr lang="zh-CN" altLang="en-US" sz="1500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sym typeface="微软雅黑" panose="020B0503020204020204" pitchFamily="34" charset="-122"/>
            </a:endParaRPr>
          </a:p>
          <a:p>
            <a:pPr defTabSz="685800" eaLnBrk="1" hangingPunct="1"/>
            <a:r>
              <a:rPr lang="zh-CN" altLang="en-US" sz="15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pitchFamily="34" charset="-122"/>
              </a:rPr>
              <a:t>     </a:t>
            </a:r>
            <a:r>
              <a:rPr lang="zh-CN" altLang="en-US" sz="15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pitchFamily="34" charset="-122"/>
              </a:rPr>
              <a:t>改善检索策略，提升检索技能，实现从被动获取检索结果到主动发现知识的转变。</a:t>
            </a:r>
            <a:endParaRPr lang="zh-CN" altLang="en-US" sz="1500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sym typeface="微软雅黑" panose="020B0503020204020204" pitchFamily="34" charset="-122"/>
            </a:endParaRPr>
          </a:p>
          <a:p>
            <a:pPr defTabSz="685800" eaLnBrk="1" hangingPunct="1"/>
            <a:endParaRPr lang="zh-CN" altLang="zh-CN" sz="1500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 uiExpand="1" build="p"/>
      <p:bldP spid="37891" grpId="0" bldLvl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zh-CN" altLang="en-US" sz="270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高效检索</a:t>
            </a:r>
            <a:r>
              <a:rPr lang="en-US" altLang="zh-CN" sz="270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——</a:t>
            </a:r>
            <a:r>
              <a:rPr lang="zh-CN" altLang="en-US" sz="270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定位最新文献 追踪行业前沿</a:t>
            </a:r>
            <a:endParaRPr lang="zh-CN" altLang="en-US" sz="270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Picture 2" descr="C:\Users\ccj\Desktop\2015-06-08_211148.png2015-06-08_2111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5613" y="3171369"/>
            <a:ext cx="1582103" cy="730091"/>
          </a:xfrm>
          <a:prstGeom prst="rect">
            <a:avLst/>
          </a:prstGeom>
          <a:noFill/>
          <a:ln w="9525">
            <a:noFill/>
            <a:miter/>
          </a:ln>
        </p:spPr>
      </p:pic>
      <p:grpSp>
        <p:nvGrpSpPr>
          <p:cNvPr id="8" name="组合 33"/>
          <p:cNvGrpSpPr/>
          <p:nvPr/>
        </p:nvGrpSpPr>
        <p:grpSpPr>
          <a:xfrm>
            <a:off x="1065847" y="3089434"/>
            <a:ext cx="1611630" cy="962978"/>
            <a:chOff x="0" y="0"/>
            <a:chExt cx="1979711" cy="1283142"/>
          </a:xfrm>
        </p:grpSpPr>
        <p:sp>
          <p:nvSpPr>
            <p:cNvPr id="28680" name="矩形 34"/>
            <p:cNvSpPr/>
            <p:nvPr/>
          </p:nvSpPr>
          <p:spPr>
            <a:xfrm>
              <a:off x="0" y="0"/>
              <a:ext cx="1979711" cy="1283142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/>
            </a:ln>
          </p:spPr>
          <p:txBody>
            <a:bodyPr lIns="67628" tIns="35243" rIns="67628" bIns="35243" anchor="ctr"/>
            <a:lstStyle/>
            <a:p>
              <a:pPr algn="ctr" defTabSz="725805" eaLnBrk="1" hangingPunct="1"/>
              <a:endParaRPr lang="zh-CN" altLang="zh-CN" sz="142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681" name="TextBox 18"/>
            <p:cNvSpPr/>
            <p:nvPr/>
          </p:nvSpPr>
          <p:spPr>
            <a:xfrm flipH="1">
              <a:off x="238114" y="179076"/>
              <a:ext cx="1741596" cy="833025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/>
            </a:ln>
          </p:spPr>
          <p:txBody>
            <a:bodyPr wrap="square" lIns="67628" tIns="35243" rIns="67628" bIns="35243" anchor="t">
              <a:spAutoFit/>
            </a:bodyPr>
            <a:lstStyle/>
            <a:p>
              <a:pPr defTabSz="725805" eaLnBrk="1" hangingPunct="1"/>
              <a:r>
                <a:rPr lang="zh-CN" altLang="en-US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排序功能：</a:t>
              </a:r>
              <a:endPara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defTabSz="725805" eaLnBrk="1" hangingPunct="1"/>
              <a:r>
                <a:rPr lang="zh-CN" altLang="en-US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按时间排序</a:t>
              </a:r>
              <a:endParaRPr lang="en-US" altLang="x-none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1" name="组合 36"/>
          <p:cNvGrpSpPr/>
          <p:nvPr/>
        </p:nvGrpSpPr>
        <p:grpSpPr>
          <a:xfrm>
            <a:off x="2806540" y="1996123"/>
            <a:ext cx="1980247" cy="951547"/>
            <a:chOff x="0" y="0"/>
            <a:chExt cx="2009463" cy="1267904"/>
          </a:xfrm>
        </p:grpSpPr>
        <p:sp>
          <p:nvSpPr>
            <p:cNvPr id="28683" name="矩形 37"/>
            <p:cNvSpPr/>
            <p:nvPr/>
          </p:nvSpPr>
          <p:spPr>
            <a:xfrm>
              <a:off x="0" y="0"/>
              <a:ext cx="2009463" cy="1267904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/>
            </a:ln>
          </p:spPr>
          <p:txBody>
            <a:bodyPr lIns="67628" tIns="35243" rIns="67628" bIns="35243" anchor="ctr"/>
            <a:lstStyle/>
            <a:p>
              <a:pPr algn="ctr" defTabSz="725805" eaLnBrk="1" hangingPunct="1"/>
              <a:endParaRPr lang="zh-CN" altLang="zh-CN" sz="10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684" name="TextBox 18"/>
            <p:cNvSpPr/>
            <p:nvPr/>
          </p:nvSpPr>
          <p:spPr>
            <a:xfrm flipH="1">
              <a:off x="35311" y="58594"/>
              <a:ext cx="1960115" cy="1202112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/>
            </a:ln>
          </p:spPr>
          <p:txBody>
            <a:bodyPr wrap="square" lIns="67628" tIns="35243" rIns="67628" bIns="35243" anchor="t">
              <a:spAutoFit/>
            </a:bodyPr>
            <a:lstStyle/>
            <a:p>
              <a:pPr defTabSz="725805" eaLnBrk="1" hangingPunct="1"/>
              <a:r>
                <a:rPr lang="zh-CN" altLang="en-US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关注“网络首发”及“优先出版”资源</a:t>
              </a:r>
              <a:endPara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4" name="TextBox 39"/>
          <p:cNvSpPr/>
          <p:nvPr/>
        </p:nvSpPr>
        <p:spPr>
          <a:xfrm>
            <a:off x="630774" y="4498050"/>
            <a:ext cx="7697300" cy="189551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defTabSz="725805" eaLnBrk="1" hangingPunct="1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科技查新</a:t>
            </a:r>
            <a:endParaRPr lang="en-US" altLang="x-none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725805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1.查新的目的：科研立项、成果鉴定、专利申报……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725805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2.查新的途径：按发表时间排序、优先出版、指数检索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725805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3.查新的内容：期刊文章、科研项目、报纸文章、会议论文、科研项目、专利……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725805" eaLnBrk="1" hangingPunct="1">
              <a:lnSpc>
                <a:spcPct val="150000"/>
              </a:lnSpc>
            </a:pP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5" name="组合 52"/>
          <p:cNvGrpSpPr/>
          <p:nvPr/>
        </p:nvGrpSpPr>
        <p:grpSpPr>
          <a:xfrm>
            <a:off x="7574280" y="3172301"/>
            <a:ext cx="1283018" cy="1073468"/>
            <a:chOff x="0" y="0"/>
            <a:chExt cx="1800200" cy="1551897"/>
          </a:xfrm>
          <a:solidFill>
            <a:schemeClr val="accent5">
              <a:lumMod val="50000"/>
            </a:schemeClr>
          </a:solidFill>
        </p:grpSpPr>
        <p:grpSp>
          <p:nvGrpSpPr>
            <p:cNvPr id="28687" name="组合 53"/>
            <p:cNvGrpSpPr/>
            <p:nvPr/>
          </p:nvGrpSpPr>
          <p:grpSpPr>
            <a:xfrm>
              <a:off x="0" y="0"/>
              <a:ext cx="1800200" cy="1551897"/>
              <a:chOff x="0" y="0"/>
              <a:chExt cx="1800200" cy="1551897"/>
            </a:xfrm>
            <a:grpFill/>
          </p:grpSpPr>
          <p:sp>
            <p:nvSpPr>
              <p:cNvPr id="18" name="六边形 5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0200" cy="1551897"/>
              </a:xfrm>
              <a:prstGeom prst="hexagon">
                <a:avLst>
                  <a:gd name="adj" fmla="val 24999"/>
                  <a:gd name="vf" fmla="val 11547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defTabSz="72580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425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六边形 56"/>
              <p:cNvSpPr>
                <a:spLocks noChangeArrowheads="1"/>
              </p:cNvSpPr>
              <p:nvPr/>
            </p:nvSpPr>
            <p:spPr bwMode="auto">
              <a:xfrm>
                <a:off x="96837" y="82514"/>
                <a:ext cx="1606528" cy="1386869"/>
              </a:xfrm>
              <a:prstGeom prst="hexagon">
                <a:avLst>
                  <a:gd name="adj" fmla="val 24999"/>
                  <a:gd name="vf" fmla="val 11547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defTabSz="72580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425"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" name="TextBox 54"/>
            <p:cNvSpPr>
              <a:spLocks noChangeArrowheads="1"/>
            </p:cNvSpPr>
            <p:nvPr/>
          </p:nvSpPr>
          <p:spPr bwMode="auto">
            <a:xfrm flipH="1">
              <a:off x="396869" y="369725"/>
              <a:ext cx="1042975" cy="93439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2680" defTabSz="96837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49880" defTabSz="96837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7080" defTabSz="96837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4280" defTabSz="96837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7258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b="1" kern="0">
                  <a:solidFill>
                    <a:srgbClr val="FFFFFF"/>
                  </a:solidFill>
                  <a:latin typeface="Arial Rounded MT Bold" panose="020F0704030504030204" pitchFamily="34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查</a:t>
              </a:r>
              <a:endParaRPr lang="zh-CN" altLang="en-US" sz="1800" b="1" kern="0">
                <a:solidFill>
                  <a:srgbClr val="FFFFFF"/>
                </a:solidFill>
                <a:latin typeface="Arial Rounded MT Bold" panose="020F0704030504030204" pitchFamily="34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  <a:p>
              <a:pPr algn="ctr" defTabSz="7258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b="1" kern="0">
                  <a:solidFill>
                    <a:srgbClr val="FFFFFF"/>
                  </a:solidFill>
                  <a:latin typeface="Arial Rounded MT Bold" panose="020F0704030504030204" pitchFamily="34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新</a:t>
              </a:r>
              <a:endParaRPr lang="zh-CN" altLang="en-US" sz="1425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15852" y="2998469"/>
            <a:ext cx="1566863" cy="973931"/>
            <a:chOff x="10168" y="4993"/>
            <a:chExt cx="3290" cy="2045"/>
          </a:xfrm>
        </p:grpSpPr>
        <p:sp>
          <p:nvSpPr>
            <p:cNvPr id="28677" name="矩形 31"/>
            <p:cNvSpPr/>
            <p:nvPr/>
          </p:nvSpPr>
          <p:spPr>
            <a:xfrm>
              <a:off x="10168" y="4993"/>
              <a:ext cx="3290" cy="2045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/>
            </a:ln>
          </p:spPr>
          <p:txBody>
            <a:bodyPr lIns="67628" tIns="35243" rIns="67628" bIns="35243" anchor="ctr"/>
            <a:lstStyle/>
            <a:p>
              <a:pPr algn="ctr" defTabSz="725805" eaLnBrk="1" hangingPunct="1"/>
              <a:endParaRPr lang="zh-CN" altLang="zh-CN" sz="10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678" name="TextBox 17"/>
            <p:cNvSpPr/>
            <p:nvPr/>
          </p:nvSpPr>
          <p:spPr>
            <a:xfrm flipH="1">
              <a:off x="10418" y="5356"/>
              <a:ext cx="3040" cy="1313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/>
            </a:ln>
          </p:spPr>
          <p:txBody>
            <a:bodyPr wrap="square" lIns="67628" tIns="35243" rIns="67628" bIns="35243" anchor="t">
              <a:spAutoFit/>
            </a:bodyPr>
            <a:lstStyle/>
            <a:p>
              <a:pPr defTabSz="725805" eaLnBrk="1" hangingPunct="1"/>
              <a:r>
                <a:rPr lang="zh-CN" altLang="en-US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会议论文</a:t>
              </a:r>
              <a:endPara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defTabSz="725805" eaLnBrk="1" hangingPunct="1"/>
              <a:r>
                <a:rPr lang="zh-CN" altLang="en-US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国内、国际</a:t>
              </a:r>
              <a:endPara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zh-CN" altLang="en-US" sz="270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高效检索——寻觅高质量文献 洞悉知识脉络</a:t>
            </a:r>
            <a:endParaRPr lang="zh-CN" altLang="en-US" sz="270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AutoShape 10"/>
          <p:cNvSpPr/>
          <p:nvPr/>
        </p:nvSpPr>
        <p:spPr>
          <a:xfrm rot="16200000">
            <a:off x="3680937" y="525304"/>
            <a:ext cx="1101566" cy="6823234"/>
          </a:xfrm>
          <a:prstGeom prst="downArrow">
            <a:avLst>
              <a:gd name="adj1" fmla="val 49074"/>
              <a:gd name="adj2" fmla="val 44788"/>
            </a:avLst>
          </a:prstGeom>
          <a:solidFill>
            <a:srgbClr val="FFA219"/>
          </a:solidFill>
          <a:ln w="9525">
            <a:noFill/>
            <a:miter/>
          </a:ln>
        </p:spPr>
        <p:txBody>
          <a:bodyPr lIns="72585" tIns="36293" rIns="72585" bIns="36293" anchor="t"/>
          <a:lstStyle/>
          <a:p>
            <a:pPr defTabSz="725805" eaLnBrk="1" hangingPunct="1"/>
            <a:endParaRPr lang="zh-CN" altLang="zh-CN" sz="157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" name="组合 59"/>
          <p:cNvGrpSpPr/>
          <p:nvPr/>
        </p:nvGrpSpPr>
        <p:grpSpPr>
          <a:xfrm>
            <a:off x="2448401" y="3332321"/>
            <a:ext cx="1511618" cy="1213485"/>
            <a:chOff x="0" y="0"/>
            <a:chExt cx="1935848" cy="1751017"/>
          </a:xfrm>
        </p:grpSpPr>
        <p:grpSp>
          <p:nvGrpSpPr>
            <p:cNvPr id="29699" name="Group 6"/>
            <p:cNvGrpSpPr/>
            <p:nvPr/>
          </p:nvGrpSpPr>
          <p:grpSpPr>
            <a:xfrm>
              <a:off x="80986" y="0"/>
              <a:ext cx="1753450" cy="1751017"/>
              <a:chOff x="0" y="0"/>
              <a:chExt cx="1801" cy="1801"/>
            </a:xfrm>
          </p:grpSpPr>
          <p:sp>
            <p:nvSpPr>
              <p:cNvPr id="7" name="Oval 7"/>
              <p:cNvSpPr>
                <a:spLocks noChangeArrowheads="1"/>
              </p:cNvSpPr>
              <p:nvPr/>
            </p:nvSpPr>
            <p:spPr bwMode="auto">
              <a:xfrm>
                <a:off x="2" y="0"/>
                <a:ext cx="1798" cy="1801"/>
              </a:xfrm>
              <a:prstGeom prst="ellipse">
                <a:avLst/>
              </a:prstGeom>
              <a:solidFill>
                <a:srgbClr val="D8D8D8">
                  <a:alpha val="46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72580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575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Oval 8"/>
              <p:cNvSpPr>
                <a:spLocks noChangeArrowheads="1"/>
              </p:cNvSpPr>
              <p:nvPr/>
            </p:nvSpPr>
            <p:spPr bwMode="auto">
              <a:xfrm>
                <a:off x="123" y="122"/>
                <a:ext cx="1555" cy="155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8100" cmpd="sng">
                <a:solidFill>
                  <a:srgbClr val="FFFFFF"/>
                </a:solidFill>
                <a:round/>
              </a:ln>
            </p:spPr>
            <p:txBody>
              <a:bodyPr lIns="67628" tIns="35243" rIns="67628" bIns="35243"/>
              <a:lstStyle/>
              <a:p>
                <a:pPr defTabSz="72580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575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9" name="Text Box 9"/>
            <p:cNvSpPr>
              <a:spLocks noChangeArrowheads="1"/>
            </p:cNvSpPr>
            <p:nvPr/>
          </p:nvSpPr>
          <p:spPr bwMode="auto">
            <a:xfrm>
              <a:off x="0" y="627205"/>
              <a:ext cx="1935848" cy="620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7258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b="1" kern="0">
                  <a:solidFill>
                    <a:srgbClr val="FFFFFF"/>
                  </a:solidFill>
                  <a:ea typeface="微软雅黑" panose="020B0503020204020204" pitchFamily="34" charset="-122"/>
                </a:rPr>
                <a:t>重要作者</a:t>
              </a:r>
              <a:endParaRPr lang="zh-CN" altLang="en-US" sz="1800" b="1" kern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  <a:p>
              <a:pPr algn="ctr" defTabSz="7258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b="1" kern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64"/>
          <p:cNvGrpSpPr/>
          <p:nvPr/>
        </p:nvGrpSpPr>
        <p:grpSpPr>
          <a:xfrm>
            <a:off x="4004310" y="3356134"/>
            <a:ext cx="1513523" cy="1212056"/>
            <a:chOff x="0" y="0"/>
            <a:chExt cx="1935848" cy="1751017"/>
          </a:xfrm>
        </p:grpSpPr>
        <p:grpSp>
          <p:nvGrpSpPr>
            <p:cNvPr id="29704" name="Group 6"/>
            <p:cNvGrpSpPr/>
            <p:nvPr/>
          </p:nvGrpSpPr>
          <p:grpSpPr>
            <a:xfrm>
              <a:off x="80986" y="0"/>
              <a:ext cx="1753450" cy="1751017"/>
              <a:chOff x="0" y="0"/>
              <a:chExt cx="1801" cy="1801"/>
            </a:xfrm>
          </p:grpSpPr>
          <p:sp>
            <p:nvSpPr>
              <p:cNvPr id="11" name="Oval 7"/>
              <p:cNvSpPr>
                <a:spLocks noChangeArrowheads="1"/>
              </p:cNvSpPr>
              <p:nvPr/>
            </p:nvSpPr>
            <p:spPr bwMode="auto">
              <a:xfrm>
                <a:off x="2" y="0"/>
                <a:ext cx="1798" cy="1801"/>
              </a:xfrm>
              <a:prstGeom prst="ellipse">
                <a:avLst/>
              </a:prstGeom>
              <a:solidFill>
                <a:srgbClr val="D8D8D8">
                  <a:alpha val="46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72580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575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2" name="Oval 8"/>
              <p:cNvSpPr>
                <a:spLocks noChangeArrowheads="1"/>
              </p:cNvSpPr>
              <p:nvPr/>
            </p:nvSpPr>
            <p:spPr bwMode="auto">
              <a:xfrm>
                <a:off x="123" y="122"/>
                <a:ext cx="1556" cy="155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8100" cmpd="sng">
                <a:solidFill>
                  <a:srgbClr val="FFFFFF"/>
                </a:solidFill>
                <a:round/>
              </a:ln>
            </p:spPr>
            <p:txBody>
              <a:bodyPr lIns="67628" tIns="35243" rIns="67628" bIns="35243"/>
              <a:lstStyle/>
              <a:p>
                <a:pPr defTabSz="72580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575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3" name="Text Box 9"/>
            <p:cNvSpPr>
              <a:spLocks noChangeArrowheads="1"/>
            </p:cNvSpPr>
            <p:nvPr/>
          </p:nvSpPr>
          <p:spPr bwMode="auto">
            <a:xfrm>
              <a:off x="0" y="607180"/>
              <a:ext cx="1935848" cy="620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7258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75" b="1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重要机构</a:t>
              </a:r>
              <a:endParaRPr lang="zh-CN" altLang="en-US" sz="1575" b="1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4" name="组合 69"/>
          <p:cNvGrpSpPr/>
          <p:nvPr/>
        </p:nvGrpSpPr>
        <p:grpSpPr>
          <a:xfrm>
            <a:off x="5532120" y="3356134"/>
            <a:ext cx="1512094" cy="1212056"/>
            <a:chOff x="0" y="0"/>
            <a:chExt cx="1935848" cy="1751017"/>
          </a:xfrm>
        </p:grpSpPr>
        <p:grpSp>
          <p:nvGrpSpPr>
            <p:cNvPr id="29709" name="Group 6"/>
            <p:cNvGrpSpPr/>
            <p:nvPr/>
          </p:nvGrpSpPr>
          <p:grpSpPr>
            <a:xfrm>
              <a:off x="80986" y="0"/>
              <a:ext cx="1753450" cy="1751017"/>
              <a:chOff x="0" y="0"/>
              <a:chExt cx="1801" cy="1801"/>
            </a:xfrm>
          </p:grpSpPr>
          <p:sp>
            <p:nvSpPr>
              <p:cNvPr id="16" name="Oval 7"/>
              <p:cNvSpPr>
                <a:spLocks noChangeArrowheads="1"/>
              </p:cNvSpPr>
              <p:nvPr/>
            </p:nvSpPr>
            <p:spPr bwMode="auto">
              <a:xfrm>
                <a:off x="2" y="0"/>
                <a:ext cx="1798" cy="1801"/>
              </a:xfrm>
              <a:prstGeom prst="ellipse">
                <a:avLst/>
              </a:prstGeom>
              <a:solidFill>
                <a:srgbClr val="D8D8D8">
                  <a:alpha val="46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72580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575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7" name="Oval 8"/>
              <p:cNvSpPr>
                <a:spLocks noChangeArrowheads="1"/>
              </p:cNvSpPr>
              <p:nvPr/>
            </p:nvSpPr>
            <p:spPr bwMode="auto">
              <a:xfrm>
                <a:off x="123" y="122"/>
                <a:ext cx="1555" cy="155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8100" cmpd="sng">
                <a:solidFill>
                  <a:srgbClr val="FFFFFF"/>
                </a:solidFill>
                <a:round/>
              </a:ln>
            </p:spPr>
            <p:txBody>
              <a:bodyPr lIns="67628" tIns="35243" rIns="67628" bIns="35243"/>
              <a:lstStyle/>
              <a:p>
                <a:pPr defTabSz="72580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575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5" name="Text Box 9"/>
            <p:cNvSpPr>
              <a:spLocks noChangeArrowheads="1"/>
            </p:cNvSpPr>
            <p:nvPr/>
          </p:nvSpPr>
          <p:spPr bwMode="auto">
            <a:xfrm>
              <a:off x="0" y="607180"/>
              <a:ext cx="1935848" cy="620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7258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75" b="1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重要基金</a:t>
              </a:r>
              <a:endParaRPr lang="zh-CN" altLang="en-US" sz="1575" b="1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8" name="组合 40"/>
          <p:cNvGrpSpPr/>
          <p:nvPr/>
        </p:nvGrpSpPr>
        <p:grpSpPr>
          <a:xfrm>
            <a:off x="1012031" y="3356134"/>
            <a:ext cx="1513523" cy="1212056"/>
            <a:chOff x="0" y="0"/>
            <a:chExt cx="1935848" cy="1751017"/>
          </a:xfrm>
        </p:grpSpPr>
        <p:grpSp>
          <p:nvGrpSpPr>
            <p:cNvPr id="29714" name="Group 6"/>
            <p:cNvGrpSpPr/>
            <p:nvPr/>
          </p:nvGrpSpPr>
          <p:grpSpPr>
            <a:xfrm>
              <a:off x="80986" y="0"/>
              <a:ext cx="1753450" cy="1751017"/>
              <a:chOff x="0" y="0"/>
              <a:chExt cx="1801" cy="1801"/>
            </a:xfrm>
          </p:grpSpPr>
          <p:sp>
            <p:nvSpPr>
              <p:cNvPr id="21" name="Oval 7"/>
              <p:cNvSpPr>
                <a:spLocks noChangeArrowheads="1"/>
              </p:cNvSpPr>
              <p:nvPr/>
            </p:nvSpPr>
            <p:spPr bwMode="auto">
              <a:xfrm>
                <a:off x="2" y="0"/>
                <a:ext cx="1798" cy="1801"/>
              </a:xfrm>
              <a:prstGeom prst="ellipse">
                <a:avLst/>
              </a:prstGeom>
              <a:solidFill>
                <a:srgbClr val="D8D8D8">
                  <a:alpha val="46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72580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575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" name="Oval 8"/>
              <p:cNvSpPr>
                <a:spLocks noChangeArrowheads="1"/>
              </p:cNvSpPr>
              <p:nvPr/>
            </p:nvSpPr>
            <p:spPr bwMode="auto">
              <a:xfrm>
                <a:off x="123" y="122"/>
                <a:ext cx="1556" cy="155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8100" cmpd="sng">
                <a:solidFill>
                  <a:srgbClr val="FFFFFF"/>
                </a:solidFill>
                <a:round/>
              </a:ln>
            </p:spPr>
            <p:txBody>
              <a:bodyPr lIns="67628" tIns="35243" rIns="67628" bIns="35243"/>
              <a:lstStyle/>
              <a:p>
                <a:pPr defTabSz="72580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575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0" name="Text Box 9"/>
            <p:cNvSpPr>
              <a:spLocks noChangeArrowheads="1"/>
            </p:cNvSpPr>
            <p:nvPr/>
          </p:nvSpPr>
          <p:spPr bwMode="auto">
            <a:xfrm>
              <a:off x="0" y="443086"/>
              <a:ext cx="1935848" cy="917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7258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75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高被引</a:t>
              </a:r>
              <a:endParaRPr lang="zh-CN" altLang="en-US" sz="1575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defTabSz="7258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75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高下载</a:t>
              </a:r>
              <a:endParaRPr lang="zh-CN" altLang="en-US" sz="1575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3" name="矩形标注 79"/>
          <p:cNvSpPr>
            <a:spLocks noChangeArrowheads="1"/>
          </p:cNvSpPr>
          <p:nvPr/>
        </p:nvSpPr>
        <p:spPr bwMode="auto">
          <a:xfrm>
            <a:off x="2785586" y="4787265"/>
            <a:ext cx="1314450" cy="35719"/>
          </a:xfrm>
          <a:prstGeom prst="wedgeRectCallout">
            <a:avLst>
              <a:gd name="adj1" fmla="val -17528"/>
              <a:gd name="adj2" fmla="val -509463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 anchor="ctr"/>
          <a:lstStyle/>
          <a:p>
            <a:pPr algn="ctr" defTabSz="7258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425" kern="0">
              <a:solidFill>
                <a:srgbClr val="262626"/>
              </a:solidFill>
            </a:endParaRPr>
          </a:p>
        </p:txBody>
      </p:sp>
      <p:sp>
        <p:nvSpPr>
          <p:cNvPr id="24" name="矩形标注 80"/>
          <p:cNvSpPr>
            <a:spLocks noChangeArrowheads="1"/>
          </p:cNvSpPr>
          <p:nvPr/>
        </p:nvSpPr>
        <p:spPr bwMode="auto">
          <a:xfrm>
            <a:off x="1283018" y="3048000"/>
            <a:ext cx="1409700" cy="51435"/>
          </a:xfrm>
          <a:prstGeom prst="wedgeRectCallout">
            <a:avLst>
              <a:gd name="adj1" fmla="val -23398"/>
              <a:gd name="adj2" fmla="val 403287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 anchor="ctr"/>
          <a:lstStyle/>
          <a:p>
            <a:pPr algn="ctr" defTabSz="7258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425" kern="0">
              <a:solidFill>
                <a:srgbClr val="262626"/>
              </a:solidFill>
            </a:endParaRPr>
          </a:p>
        </p:txBody>
      </p:sp>
      <p:sp>
        <p:nvSpPr>
          <p:cNvPr id="25" name="Rectangle 28"/>
          <p:cNvSpPr/>
          <p:nvPr/>
        </p:nvSpPr>
        <p:spPr>
          <a:xfrm>
            <a:off x="2701290" y="4942999"/>
            <a:ext cx="2508885" cy="60382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72585" tIns="36293" rIns="72585" bIns="36293" anchor="t">
            <a:spAutoFit/>
          </a:bodyPr>
          <a:lstStyle/>
          <a:p>
            <a:pPr defTabSz="725805" eaLnBrk="1" hangingPunct="1">
              <a:lnSpc>
                <a:spcPct val="120000"/>
              </a:lnSpc>
            </a:pPr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分类浏览—作者—重要作者；</a:t>
            </a: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725805" eaLnBrk="1" hangingPunct="1">
              <a:lnSpc>
                <a:spcPct val="120000"/>
              </a:lnSpc>
            </a:pPr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学者成果库</a:t>
            </a: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1054894" y="2337436"/>
            <a:ext cx="1987391" cy="87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pPr defTabSz="725805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排序—被引频次排序</a:t>
            </a:r>
            <a:endParaRPr lang="zh-CN" altLang="en-US" sz="15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725805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排序—下载频次排序</a:t>
            </a:r>
            <a:endParaRPr lang="zh-CN" altLang="en-US" sz="15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725805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00" kern="0" dirty="0">
              <a:solidFill>
                <a:schemeClr val="bg1"/>
              </a:solidFill>
            </a:endParaRPr>
          </a:p>
        </p:txBody>
      </p:sp>
      <p:sp>
        <p:nvSpPr>
          <p:cNvPr id="27" name="矩形标注 83"/>
          <p:cNvSpPr>
            <a:spLocks noChangeArrowheads="1"/>
          </p:cNvSpPr>
          <p:nvPr/>
        </p:nvSpPr>
        <p:spPr bwMode="auto">
          <a:xfrm>
            <a:off x="4227195" y="3082290"/>
            <a:ext cx="1409700" cy="51435"/>
          </a:xfrm>
          <a:prstGeom prst="wedgeRectCallout">
            <a:avLst>
              <a:gd name="adj1" fmla="val -23398"/>
              <a:gd name="adj2" fmla="val 40328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 anchor="ctr"/>
          <a:lstStyle/>
          <a:p>
            <a:pPr algn="ctr" defTabSz="7258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425" kern="0">
              <a:solidFill>
                <a:srgbClr val="262626"/>
              </a:solidFill>
            </a:endParaRPr>
          </a:p>
        </p:txBody>
      </p:sp>
      <p:sp>
        <p:nvSpPr>
          <p:cNvPr id="28" name="Rectangle 28"/>
          <p:cNvSpPr/>
          <p:nvPr/>
        </p:nvSpPr>
        <p:spPr>
          <a:xfrm>
            <a:off x="4170997" y="2604611"/>
            <a:ext cx="2565083" cy="3268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72585" tIns="36293" rIns="72585" bIns="36293" anchor="t">
            <a:spAutoFit/>
          </a:bodyPr>
          <a:lstStyle/>
          <a:p>
            <a:pPr defTabSz="725805" eaLnBrk="1" hangingPunct="1">
              <a:lnSpc>
                <a:spcPct val="120000"/>
              </a:lnSpc>
            </a:pPr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分类浏览—机构—重点机构</a:t>
            </a: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标注 85"/>
          <p:cNvSpPr>
            <a:spLocks noChangeArrowheads="1"/>
          </p:cNvSpPr>
          <p:nvPr/>
        </p:nvSpPr>
        <p:spPr bwMode="auto">
          <a:xfrm>
            <a:off x="5860257" y="4787265"/>
            <a:ext cx="1313021" cy="35719"/>
          </a:xfrm>
          <a:prstGeom prst="wedgeRectCallout">
            <a:avLst>
              <a:gd name="adj1" fmla="val -17528"/>
              <a:gd name="adj2" fmla="val -509463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 anchor="ctr"/>
          <a:lstStyle/>
          <a:p>
            <a:pPr algn="ctr" defTabSz="7258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425" kern="0">
              <a:solidFill>
                <a:srgbClr val="262626"/>
              </a:solidFill>
            </a:endParaRPr>
          </a:p>
        </p:txBody>
      </p:sp>
      <p:sp>
        <p:nvSpPr>
          <p:cNvPr id="30" name="Rectangle 28"/>
          <p:cNvSpPr/>
          <p:nvPr/>
        </p:nvSpPr>
        <p:spPr>
          <a:xfrm>
            <a:off x="5841683" y="4908709"/>
            <a:ext cx="2520315" cy="32644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72585" tIns="36293" rIns="72585" bIns="36293" anchor="t">
            <a:spAutoFit/>
          </a:bodyPr>
          <a:lstStyle/>
          <a:p>
            <a:pPr defTabSz="725805" eaLnBrk="1" hangingPunct="1">
              <a:lnSpc>
                <a:spcPct val="120000"/>
              </a:lnSpc>
            </a:pPr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分类浏览</a:t>
            </a:r>
            <a:r>
              <a:rPr lang="zh-CN" altLang="en-US" sz="1500" dirty="0">
                <a:solidFill>
                  <a:schemeClr val="bg1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—</a:t>
            </a:r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基金</a:t>
            </a:r>
            <a:r>
              <a:rPr lang="zh-CN" altLang="en-US" sz="1500" dirty="0">
                <a:solidFill>
                  <a:schemeClr val="bg1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—</a:t>
            </a:r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重要基金</a:t>
            </a: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3" name="组合 57"/>
          <p:cNvGrpSpPr/>
          <p:nvPr/>
        </p:nvGrpSpPr>
        <p:grpSpPr>
          <a:xfrm>
            <a:off x="7329012" y="1842611"/>
            <a:ext cx="1505426" cy="1163003"/>
            <a:chOff x="0" y="0"/>
            <a:chExt cx="1800200" cy="1551897"/>
          </a:xfrm>
        </p:grpSpPr>
        <p:grpSp>
          <p:nvGrpSpPr>
            <p:cNvPr id="29727" name="组合 58"/>
            <p:cNvGrpSpPr/>
            <p:nvPr/>
          </p:nvGrpSpPr>
          <p:grpSpPr>
            <a:xfrm>
              <a:off x="0" y="0"/>
              <a:ext cx="1800200" cy="1551897"/>
              <a:chOff x="0" y="0"/>
              <a:chExt cx="1800200" cy="1551897"/>
            </a:xfrm>
          </p:grpSpPr>
          <p:sp>
            <p:nvSpPr>
              <p:cNvPr id="36" name="六边形 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0200" cy="1551897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defTabSz="72580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425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六边形 61"/>
              <p:cNvSpPr>
                <a:spLocks noChangeArrowheads="1"/>
              </p:cNvSpPr>
              <p:nvPr/>
            </p:nvSpPr>
            <p:spPr bwMode="auto">
              <a:xfrm>
                <a:off x="96837" y="82598"/>
                <a:ext cx="1606528" cy="1386700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defTabSz="72580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425"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5" name="TextBox 59"/>
            <p:cNvSpPr>
              <a:spLocks noChangeArrowheads="1"/>
            </p:cNvSpPr>
            <p:nvPr/>
          </p:nvSpPr>
          <p:spPr bwMode="auto">
            <a:xfrm flipH="1">
              <a:off x="377820" y="341513"/>
              <a:ext cx="1044560" cy="862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2680" defTabSz="96837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49880" defTabSz="96837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7080" defTabSz="96837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4280" defTabSz="96837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7258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b="1" kern="0">
                  <a:solidFill>
                    <a:srgbClr val="FFFFFF"/>
                  </a:solidFill>
                  <a:latin typeface="Arial Rounded MT Bold" panose="020F0704030504030204" pitchFamily="34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查</a:t>
              </a:r>
              <a:endParaRPr lang="zh-CN" altLang="en-US" sz="1800" b="1" kern="0">
                <a:solidFill>
                  <a:srgbClr val="FFFFFF"/>
                </a:solidFill>
                <a:latin typeface="Arial Rounded MT Bold" panose="020F0704030504030204" pitchFamily="34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  <a:p>
              <a:pPr algn="ctr" defTabSz="7258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b="1" kern="0">
                  <a:solidFill>
                    <a:srgbClr val="FFFFFF"/>
                  </a:solidFill>
                  <a:latin typeface="Arial Rounded MT Bold" panose="020F0704030504030204" pitchFamily="34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优</a:t>
              </a:r>
              <a:endParaRPr lang="zh-CN" altLang="en-US" sz="1425" kern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zh-CN" altLang="en-US" sz="270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高效检索——寻觅最全资源</a:t>
            </a:r>
            <a:endParaRPr lang="zh-CN" altLang="en-US" sz="270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0722" name="Picture 3" descr="a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4195" y="2179796"/>
            <a:ext cx="2790825" cy="278987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black">
          <a:xfrm>
            <a:off x="732473" y="2304574"/>
            <a:ext cx="3739991" cy="6573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90805" indent="-90805" defTabSz="725805" eaLnBrk="1" hangingPunct="1">
              <a:spcBef>
                <a:spcPct val="50000"/>
              </a:spcBef>
              <a:buClr>
                <a:srgbClr val="1F3F5F"/>
              </a:buClr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检索区域——跨库检索（9/more）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90805" indent="-90805" defTabSz="725805" eaLnBrk="1" hangingPunct="1">
              <a:spcBef>
                <a:spcPct val="50000"/>
              </a:spcBef>
              <a:buClr>
                <a:srgbClr val="1F3F5F"/>
              </a:buClr>
              <a:defRPr/>
            </a:pPr>
            <a:endParaRPr lang="en-US" altLang="zh-CN" sz="710" b="1" noProof="1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marL="90805" indent="-90805" defTabSz="725805" eaLnBrk="1" hangingPunct="1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defRPr/>
            </a:pPr>
            <a:endParaRPr lang="zh-CN" altLang="en-US" sz="710" b="1" noProof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black">
          <a:xfrm>
            <a:off x="928212" y="4312310"/>
            <a:ext cx="2562701" cy="6573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90805" indent="-90805" defTabSz="725805" eaLnBrk="1" hangingPunct="1">
              <a:spcBef>
                <a:spcPct val="50000"/>
              </a:spcBef>
              <a:buClr>
                <a:srgbClr val="1F3F5F"/>
              </a:buClr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检索条件——模糊检索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90805" indent="-90805" defTabSz="725805" eaLnBrk="1" hangingPunct="1">
              <a:spcBef>
                <a:spcPct val="50000"/>
              </a:spcBef>
              <a:buClr>
                <a:srgbClr val="1F3F5F"/>
              </a:buClr>
              <a:defRPr/>
            </a:pPr>
            <a:endParaRPr lang="en-US" altLang="zh-CN" sz="710" b="1" noProof="1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marL="90805" indent="-90805" defTabSz="725805" eaLnBrk="1" hangingPunct="1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defRPr/>
            </a:pPr>
            <a:endParaRPr lang="zh-CN" altLang="en-US" sz="710" b="1" noProof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black">
          <a:xfrm>
            <a:off x="5811679" y="3081338"/>
            <a:ext cx="2651760" cy="909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90805" indent="-90805" defTabSz="725805" eaLnBrk="1" hangingPunct="1">
              <a:spcBef>
                <a:spcPct val="50000"/>
              </a:spcBef>
              <a:buClr>
                <a:srgbClr val="1F3F5F"/>
              </a:buClr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检索字段——全文/主题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90805" indent="-90805" defTabSz="725805" eaLnBrk="1" hangingPunct="1">
              <a:spcBef>
                <a:spcPct val="50000"/>
              </a:spcBef>
              <a:buClr>
                <a:srgbClr val="1F3F5F"/>
              </a:buClr>
              <a:defRPr/>
            </a:pPr>
            <a:endParaRPr lang="en-US" altLang="zh-CN" b="1" noProof="1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marL="90805" indent="-90805" defTabSz="725805" eaLnBrk="1" hangingPunct="1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defRPr/>
            </a:pPr>
            <a:endParaRPr lang="zh-CN" altLang="en-US" sz="710" b="1" noProof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5" name="Group 149"/>
          <p:cNvGrpSpPr/>
          <p:nvPr/>
        </p:nvGrpSpPr>
        <p:grpSpPr>
          <a:xfrm>
            <a:off x="2005489" y="4999197"/>
            <a:ext cx="727710" cy="725329"/>
            <a:chOff x="-288" y="0"/>
            <a:chExt cx="713768" cy="712886"/>
          </a:xfrm>
        </p:grpSpPr>
        <p:sp>
          <p:nvSpPr>
            <p:cNvPr id="30727" name="Donut 32"/>
            <p:cNvSpPr/>
            <p:nvPr/>
          </p:nvSpPr>
          <p:spPr>
            <a:xfrm>
              <a:off x="-288" y="0"/>
              <a:ext cx="713768" cy="712886"/>
            </a:xfrm>
            <a:custGeom>
              <a:avLst/>
              <a:gdLst/>
              <a:ahLst/>
              <a:cxnLst>
                <a:cxn ang="0">
                  <a:pos x="0" y="355924"/>
                </a:cxn>
                <a:cxn ang="0">
                  <a:pos x="-1" y="355923"/>
                </a:cxn>
                <a:cxn ang="0">
                  <a:pos x="357689" y="0"/>
                </a:cxn>
                <a:cxn ang="0">
                  <a:pos x="357689" y="0"/>
                </a:cxn>
                <a:cxn ang="0">
                  <a:pos x="357690" y="-1"/>
                </a:cxn>
                <a:cxn ang="0">
                  <a:pos x="715379" y="355924"/>
                </a:cxn>
                <a:cxn ang="0">
                  <a:pos x="715378" y="355924"/>
                </a:cxn>
                <a:cxn ang="0">
                  <a:pos x="715379" y="355925"/>
                </a:cxn>
                <a:cxn ang="0">
                  <a:pos x="357690" y="711849"/>
                </a:cxn>
                <a:cxn ang="0">
                  <a:pos x="0" y="355924"/>
                </a:cxn>
                <a:cxn ang="0">
                  <a:pos x="85723" y="355924"/>
                </a:cxn>
                <a:cxn ang="0">
                  <a:pos x="85722" y="355923"/>
                </a:cxn>
                <a:cxn ang="0">
                  <a:pos x="357688" y="626548"/>
                </a:cxn>
                <a:cxn ang="0">
                  <a:pos x="357689" y="626547"/>
                </a:cxn>
                <a:cxn ang="0">
                  <a:pos x="629654" y="355924"/>
                </a:cxn>
                <a:cxn ang="0">
                  <a:pos x="357689" y="85303"/>
                </a:cxn>
                <a:cxn ang="0">
                  <a:pos x="357689" y="85302"/>
                </a:cxn>
                <a:cxn ang="0">
                  <a:pos x="85722" y="355923"/>
                </a:cxn>
                <a:cxn ang="0">
                  <a:pos x="85723" y="355924"/>
                </a:cxn>
              </a:cxnLst>
              <a:rect l="0" t="0" r="0" b="0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lnTo>
                    <a:pt x="85467" y="35661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9" name="Freeform 26"/>
            <p:cNvSpPr>
              <a:spLocks noEditPoints="1"/>
            </p:cNvSpPr>
            <p:nvPr/>
          </p:nvSpPr>
          <p:spPr>
            <a:xfrm>
              <a:off x="187497" y="112807"/>
              <a:ext cx="375102" cy="433442"/>
            </a:xfrm>
            <a:custGeom>
              <a:avLst/>
              <a:gdLst>
                <a:gd name="txL" fmla="*/ 0 w 52"/>
                <a:gd name="txT" fmla="*/ 0 h 52"/>
                <a:gd name="txR" fmla="*/ 52 w 52"/>
                <a:gd name="txB" fmla="*/ 52 h 52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52" h="52">
                  <a:moveTo>
                    <a:pt x="52" y="27"/>
                  </a:moveTo>
                  <a:cubicBezTo>
                    <a:pt x="52" y="27"/>
                    <a:pt x="52" y="27"/>
                    <a:pt x="51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2" y="20"/>
                  </a:cubicBezTo>
                  <a:cubicBezTo>
                    <a:pt x="52" y="20"/>
                    <a:pt x="52" y="20"/>
                    <a:pt x="51" y="19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2"/>
                    <a:pt x="48" y="12"/>
                    <a:pt x="48" y="12"/>
                  </a:cubicBezTo>
                  <a:cubicBezTo>
                    <a:pt x="48" y="12"/>
                    <a:pt x="47" y="12"/>
                    <a:pt x="47" y="12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5" y="2"/>
                    <a:pt x="35" y="3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2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10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2" y="16"/>
                  </a:cubicBezTo>
                  <a:cubicBezTo>
                    <a:pt x="2" y="16"/>
                    <a:pt x="2" y="16"/>
                    <a:pt x="2" y="1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1" y="32"/>
                    <a:pt x="1" y="33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5" y="40"/>
                  </a:cubicBezTo>
                  <a:cubicBezTo>
                    <a:pt x="5" y="40"/>
                    <a:pt x="5" y="40"/>
                    <a:pt x="6" y="40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6"/>
                    <a:pt x="10" y="47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7" y="50"/>
                    <a:pt x="17" y="50"/>
                  </a:cubicBezTo>
                  <a:cubicBezTo>
                    <a:pt x="17" y="50"/>
                    <a:pt x="18" y="50"/>
                    <a:pt x="18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52"/>
                    <a:pt x="33" y="51"/>
                    <a:pt x="33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9" y="48"/>
                    <a:pt x="39" y="48"/>
                    <a:pt x="40" y="48"/>
                  </a:cubicBezTo>
                  <a:cubicBezTo>
                    <a:pt x="40" y="48"/>
                    <a:pt x="40" y="48"/>
                    <a:pt x="41" y="48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6" y="43"/>
                    <a:pt x="46" y="42"/>
                  </a:cubicBezTo>
                  <a:cubicBezTo>
                    <a:pt x="46" y="42"/>
                    <a:pt x="46" y="42"/>
                    <a:pt x="46" y="41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7"/>
                    <a:pt x="50" y="36"/>
                    <a:pt x="50" y="36"/>
                  </a:cubicBezTo>
                  <a:cubicBezTo>
                    <a:pt x="50" y="36"/>
                    <a:pt x="51" y="36"/>
                    <a:pt x="51" y="35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8"/>
                    <a:pt x="52" y="28"/>
                    <a:pt x="52" y="27"/>
                  </a:cubicBezTo>
                  <a:close/>
                  <a:moveTo>
                    <a:pt x="33" y="28"/>
                  </a:moveTo>
                  <a:cubicBezTo>
                    <a:pt x="32" y="31"/>
                    <a:pt x="28" y="34"/>
                    <a:pt x="25" y="33"/>
                  </a:cubicBezTo>
                  <a:cubicBezTo>
                    <a:pt x="21" y="32"/>
                    <a:pt x="18" y="28"/>
                    <a:pt x="19" y="25"/>
                  </a:cubicBezTo>
                  <a:cubicBezTo>
                    <a:pt x="20" y="21"/>
                    <a:pt x="24" y="18"/>
                    <a:pt x="28" y="19"/>
                  </a:cubicBezTo>
                  <a:cubicBezTo>
                    <a:pt x="32" y="20"/>
                    <a:pt x="34" y="24"/>
                    <a:pt x="33" y="28"/>
                  </a:cubicBez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67628" tIns="35243" rIns="67628" bIns="35243" anchor="t"/>
            <a:lstStyle/>
            <a:p>
              <a:pPr defTabSz="725805" eaLnBrk="1" hangingPunct="1"/>
              <a:r>
                <a:rPr lang="zh-CN" altLang="en-US" sz="1500" dirty="0">
                  <a:solidFill>
                    <a:srgbClr val="0099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期刊</a:t>
              </a:r>
              <a:endParaRPr lang="zh-CN" altLang="en-US" sz="1500" dirty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Group 131"/>
          <p:cNvGrpSpPr/>
          <p:nvPr/>
        </p:nvGrpSpPr>
        <p:grpSpPr>
          <a:xfrm>
            <a:off x="3248502" y="4999197"/>
            <a:ext cx="726281" cy="725329"/>
            <a:chOff x="-119" y="173"/>
            <a:chExt cx="713017" cy="712887"/>
          </a:xfrm>
        </p:grpSpPr>
        <p:sp>
          <p:nvSpPr>
            <p:cNvPr id="31" name="Donut 12"/>
            <p:cNvSpPr>
              <a:spLocks noChangeArrowheads="1"/>
            </p:cNvSpPr>
            <p:nvPr/>
          </p:nvSpPr>
          <p:spPr bwMode="auto">
            <a:xfrm flipV="1">
              <a:off x="-119" y="173"/>
              <a:ext cx="713017" cy="712887"/>
            </a:xfrm>
            <a:custGeom>
              <a:avLst/>
              <a:gdLst>
                <a:gd name="T0" fmla="*/ 0 w 713232"/>
                <a:gd name="T1" fmla="*/ 356444 h 713232"/>
                <a:gd name="T2" fmla="*/ -1 w 713232"/>
                <a:gd name="T3" fmla="*/ 356443 h 713232"/>
                <a:gd name="T4" fmla="*/ 356509 w 713232"/>
                <a:gd name="T5" fmla="*/ 0 h 713232"/>
                <a:gd name="T6" fmla="*/ 356509 w 713232"/>
                <a:gd name="T7" fmla="*/ 0 h 713232"/>
                <a:gd name="T8" fmla="*/ 356509 w 713232"/>
                <a:gd name="T9" fmla="*/ -1 h 713232"/>
                <a:gd name="T10" fmla="*/ 713018 w 713232"/>
                <a:gd name="T11" fmla="*/ 356444 h 713232"/>
                <a:gd name="T12" fmla="*/ 713017 w 713232"/>
                <a:gd name="T13" fmla="*/ 356444 h 713232"/>
                <a:gd name="T14" fmla="*/ 713018 w 713232"/>
                <a:gd name="T15" fmla="*/ 356444 h 713232"/>
                <a:gd name="T16" fmla="*/ 356509 w 713232"/>
                <a:gd name="T17" fmla="*/ 712887 h 713232"/>
                <a:gd name="T18" fmla="*/ 0 w 713232"/>
                <a:gd name="T19" fmla="*/ 356444 h 713232"/>
                <a:gd name="T20" fmla="*/ 85441 w 713232"/>
                <a:gd name="T21" fmla="*/ 356444 h 713232"/>
                <a:gd name="T22" fmla="*/ 85440 w 713232"/>
                <a:gd name="T23" fmla="*/ 356443 h 713232"/>
                <a:gd name="T24" fmla="*/ 356508 w 713232"/>
                <a:gd name="T25" fmla="*/ 627461 h 713232"/>
                <a:gd name="T26" fmla="*/ 356509 w 713232"/>
                <a:gd name="T27" fmla="*/ 627460 h 713232"/>
                <a:gd name="T28" fmla="*/ 627576 w 713232"/>
                <a:gd name="T29" fmla="*/ 356444 h 713232"/>
                <a:gd name="T30" fmla="*/ 356509 w 713232"/>
                <a:gd name="T31" fmla="*/ 85426 h 713232"/>
                <a:gd name="T32" fmla="*/ 356509 w 713232"/>
                <a:gd name="T33" fmla="*/ 85425 h 713232"/>
                <a:gd name="T34" fmla="*/ 85440 w 713232"/>
                <a:gd name="T35" fmla="*/ 356443 h 713232"/>
                <a:gd name="T36" fmla="*/ 85441 w 713232"/>
                <a:gd name="T37" fmla="*/ 356444 h 7132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lnTo>
                    <a:pt x="85467" y="356616"/>
                  </a:lnTo>
                  <a:close/>
                </a:path>
              </a:pathLst>
            </a:custGeom>
            <a:solidFill>
              <a:srgbClr val="CEB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7258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25" kern="0">
                <a:solidFill>
                  <a:prstClr val="white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2" name="AutoShape 9"/>
            <p:cNvSpPr>
              <a:spLocks noEditPoints="1" noChangeArrowheads="1"/>
            </p:cNvSpPr>
            <p:nvPr/>
          </p:nvSpPr>
          <p:spPr bwMode="auto">
            <a:xfrm>
              <a:off x="197656" y="121874"/>
              <a:ext cx="299701" cy="36416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628" tIns="35243" rIns="67628" bIns="35243"/>
            <a:lstStyle/>
            <a:p>
              <a:pPr defTabSz="7258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25" kern="0">
                  <a:solidFill>
                    <a:srgbClr val="CEB9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博硕</a:t>
              </a:r>
              <a:endParaRPr lang="zh-CN" altLang="en-US" sz="1425" kern="0">
                <a:solidFill>
                  <a:srgbClr val="CEB9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3" name="Group 132"/>
          <p:cNvGrpSpPr/>
          <p:nvPr/>
        </p:nvGrpSpPr>
        <p:grpSpPr>
          <a:xfrm>
            <a:off x="4652486" y="4999196"/>
            <a:ext cx="724853" cy="727710"/>
            <a:chOff x="-516" y="-347"/>
            <a:chExt cx="714189" cy="713640"/>
          </a:xfrm>
        </p:grpSpPr>
        <p:sp>
          <p:nvSpPr>
            <p:cNvPr id="30735" name="Donut 13"/>
            <p:cNvSpPr/>
            <p:nvPr/>
          </p:nvSpPr>
          <p:spPr>
            <a:xfrm flipV="1">
              <a:off x="-516" y="-347"/>
              <a:ext cx="714189" cy="713640"/>
            </a:xfrm>
            <a:custGeom>
              <a:avLst/>
              <a:gdLst/>
              <a:ahLst/>
              <a:cxnLst>
                <a:cxn ang="0">
                  <a:pos x="0" y="357432"/>
                </a:cxn>
                <a:cxn ang="0">
                  <a:pos x="-1" y="357431"/>
                </a:cxn>
                <a:cxn ang="0">
                  <a:pos x="358534" y="0"/>
                </a:cxn>
                <a:cxn ang="0">
                  <a:pos x="358534" y="0"/>
                </a:cxn>
                <a:cxn ang="0">
                  <a:pos x="358535" y="-1"/>
                </a:cxn>
                <a:cxn ang="0">
                  <a:pos x="717069" y="357432"/>
                </a:cxn>
                <a:cxn ang="0">
                  <a:pos x="717068" y="357432"/>
                </a:cxn>
                <a:cxn ang="0">
                  <a:pos x="717069" y="357433"/>
                </a:cxn>
                <a:cxn ang="0">
                  <a:pos x="358535" y="714865"/>
                </a:cxn>
                <a:cxn ang="0">
                  <a:pos x="0" y="357432"/>
                </a:cxn>
                <a:cxn ang="0">
                  <a:pos x="85927" y="357432"/>
                </a:cxn>
                <a:cxn ang="0">
                  <a:pos x="85926" y="357431"/>
                </a:cxn>
                <a:cxn ang="0">
                  <a:pos x="358532" y="629203"/>
                </a:cxn>
                <a:cxn ang="0">
                  <a:pos x="358534" y="629202"/>
                </a:cxn>
                <a:cxn ang="0">
                  <a:pos x="631141" y="357432"/>
                </a:cxn>
                <a:cxn ang="0">
                  <a:pos x="358534" y="85663"/>
                </a:cxn>
                <a:cxn ang="0">
                  <a:pos x="358534" y="85662"/>
                </a:cxn>
                <a:cxn ang="0">
                  <a:pos x="85926" y="357431"/>
                </a:cxn>
                <a:cxn ang="0">
                  <a:pos x="85927" y="357432"/>
                </a:cxn>
              </a:cxnLst>
              <a:rect l="0" t="0" r="0" b="0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lnTo>
                    <a:pt x="85467" y="356616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6" name="Freeform 41"/>
            <p:cNvSpPr>
              <a:spLocks noEditPoints="1"/>
            </p:cNvSpPr>
            <p:nvPr/>
          </p:nvSpPr>
          <p:spPr>
            <a:xfrm>
              <a:off x="181081" y="80451"/>
              <a:ext cx="351464" cy="337671"/>
            </a:xfrm>
            <a:custGeom>
              <a:avLst/>
              <a:gdLst>
                <a:gd name="txL" fmla="*/ 0 w 72"/>
                <a:gd name="txT" fmla="*/ 0 h 58"/>
                <a:gd name="txR" fmla="*/ 72 w 72"/>
                <a:gd name="txB" fmla="*/ 58 h 58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67628" tIns="35243" rIns="67628" bIns="35243" anchor="t"/>
            <a:lstStyle/>
            <a:p>
              <a:pPr defTabSz="725805" eaLnBrk="1" hangingPunct="1"/>
              <a:r>
                <a:rPr lang="zh-CN" altLang="en-US" sz="1425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会议</a:t>
              </a:r>
              <a:endParaRPr lang="zh-CN" altLang="en-US" sz="1425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6" name="Group 133"/>
          <p:cNvGrpSpPr/>
          <p:nvPr/>
        </p:nvGrpSpPr>
        <p:grpSpPr>
          <a:xfrm>
            <a:off x="6001227" y="4999197"/>
            <a:ext cx="725329" cy="726281"/>
            <a:chOff x="215" y="-82"/>
            <a:chExt cx="713017" cy="712888"/>
          </a:xfrm>
        </p:grpSpPr>
        <p:sp>
          <p:nvSpPr>
            <p:cNvPr id="30738" name="Donut 14"/>
            <p:cNvSpPr/>
            <p:nvPr/>
          </p:nvSpPr>
          <p:spPr>
            <a:xfrm flipV="1">
              <a:off x="215" y="-82"/>
              <a:ext cx="713017" cy="712888"/>
            </a:xfrm>
            <a:custGeom>
              <a:avLst/>
              <a:gdLst/>
              <a:ahLst/>
              <a:cxnLst>
                <a:cxn ang="0">
                  <a:pos x="0" y="355928"/>
                </a:cxn>
                <a:cxn ang="0">
                  <a:pos x="-1" y="355927"/>
                </a:cxn>
                <a:cxn ang="0">
                  <a:pos x="356188" y="0"/>
                </a:cxn>
                <a:cxn ang="0">
                  <a:pos x="356188" y="0"/>
                </a:cxn>
                <a:cxn ang="0">
                  <a:pos x="356188" y="-1"/>
                </a:cxn>
                <a:cxn ang="0">
                  <a:pos x="712373" y="355928"/>
                </a:cxn>
                <a:cxn ang="0">
                  <a:pos x="712372" y="355928"/>
                </a:cxn>
                <a:cxn ang="0">
                  <a:pos x="712373" y="355929"/>
                </a:cxn>
                <a:cxn ang="0">
                  <a:pos x="356188" y="711856"/>
                </a:cxn>
                <a:cxn ang="0">
                  <a:pos x="0" y="355928"/>
                </a:cxn>
                <a:cxn ang="0">
                  <a:pos x="85363" y="355928"/>
                </a:cxn>
                <a:cxn ang="0">
                  <a:pos x="85362" y="355927"/>
                </a:cxn>
                <a:cxn ang="0">
                  <a:pos x="356187" y="626555"/>
                </a:cxn>
                <a:cxn ang="0">
                  <a:pos x="356188" y="626554"/>
                </a:cxn>
                <a:cxn ang="0">
                  <a:pos x="627009" y="355928"/>
                </a:cxn>
                <a:cxn ang="0">
                  <a:pos x="356188" y="85303"/>
                </a:cxn>
                <a:cxn ang="0">
                  <a:pos x="356188" y="85302"/>
                </a:cxn>
                <a:cxn ang="0">
                  <a:pos x="85362" y="355927"/>
                </a:cxn>
                <a:cxn ang="0">
                  <a:pos x="85363" y="355928"/>
                </a:cxn>
              </a:cxnLst>
              <a:rect l="0" t="0" r="0" b="0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lnTo>
                    <a:pt x="85467" y="356616"/>
                  </a:lnTo>
                  <a:close/>
                </a:path>
              </a:pathLst>
            </a:custGeom>
            <a:solidFill>
              <a:srgbClr val="7030A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9" name="Freeform 17"/>
            <p:cNvSpPr>
              <a:spLocks noEditPoints="1"/>
            </p:cNvSpPr>
            <p:nvPr/>
          </p:nvSpPr>
          <p:spPr>
            <a:xfrm>
              <a:off x="208618" y="106001"/>
              <a:ext cx="296212" cy="345323"/>
            </a:xfrm>
            <a:custGeom>
              <a:avLst/>
              <a:gdLst>
                <a:gd name="txL" fmla="*/ 0 w 63"/>
                <a:gd name="txT" fmla="*/ 0 h 73"/>
                <a:gd name="txR" fmla="*/ 63 w 63"/>
                <a:gd name="txB" fmla="*/ 73 h 73"/>
              </a:gdLst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63" h="73">
                  <a:moveTo>
                    <a:pt x="4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5" y="0"/>
                    <a:pt x="10" y="4"/>
                    <a:pt x="10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3" y="17"/>
                    <a:pt x="14" y="17"/>
                  </a:cubicBezTo>
                  <a:cubicBezTo>
                    <a:pt x="24" y="17"/>
                    <a:pt x="33" y="26"/>
                    <a:pt x="33" y="37"/>
                  </a:cubicBezTo>
                  <a:cubicBezTo>
                    <a:pt x="33" y="41"/>
                    <a:pt x="32" y="45"/>
                    <a:pt x="29" y="48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8" y="64"/>
                    <a:pt x="63" y="59"/>
                    <a:pt x="63" y="54"/>
                  </a:cubicBezTo>
                  <a:cubicBezTo>
                    <a:pt x="63" y="20"/>
                    <a:pt x="63" y="20"/>
                    <a:pt x="63" y="20"/>
                  </a:cubicBezTo>
                  <a:lnTo>
                    <a:pt x="43" y="0"/>
                  </a:lnTo>
                  <a:close/>
                  <a:moveTo>
                    <a:pt x="50" y="24"/>
                  </a:moveTo>
                  <a:cubicBezTo>
                    <a:pt x="44" y="24"/>
                    <a:pt x="39" y="19"/>
                    <a:pt x="39" y="1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6"/>
                    <a:pt x="47" y="20"/>
                    <a:pt x="53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62" y="24"/>
                    <a:pt x="62" y="24"/>
                    <a:pt x="62" y="24"/>
                  </a:cubicBezTo>
                  <a:lnTo>
                    <a:pt x="50" y="24"/>
                  </a:lnTo>
                  <a:close/>
                  <a:moveTo>
                    <a:pt x="4" y="52"/>
                  </a:moveTo>
                  <a:cubicBezTo>
                    <a:pt x="4" y="73"/>
                    <a:pt x="4" y="73"/>
                    <a:pt x="4" y="73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1" y="54"/>
                    <a:pt x="17" y="55"/>
                    <a:pt x="14" y="55"/>
                  </a:cubicBezTo>
                  <a:cubicBezTo>
                    <a:pt x="10" y="55"/>
                    <a:pt x="7" y="54"/>
                    <a:pt x="4" y="52"/>
                  </a:cubicBezTo>
                  <a:close/>
                  <a:moveTo>
                    <a:pt x="14" y="23"/>
                  </a:moveTo>
                  <a:cubicBezTo>
                    <a:pt x="6" y="23"/>
                    <a:pt x="0" y="29"/>
                    <a:pt x="0" y="37"/>
                  </a:cubicBezTo>
                  <a:cubicBezTo>
                    <a:pt x="0" y="44"/>
                    <a:pt x="6" y="50"/>
                    <a:pt x="14" y="50"/>
                  </a:cubicBezTo>
                  <a:cubicBezTo>
                    <a:pt x="21" y="50"/>
                    <a:pt x="27" y="44"/>
                    <a:pt x="27" y="37"/>
                  </a:cubicBezTo>
                  <a:cubicBezTo>
                    <a:pt x="27" y="29"/>
                    <a:pt x="21" y="23"/>
                    <a:pt x="14" y="23"/>
                  </a:cubicBezTo>
                  <a:close/>
                </a:path>
              </a:pathLst>
            </a:custGeom>
            <a:noFill/>
            <a:ln w="9525">
              <a:noFill/>
              <a:miter/>
            </a:ln>
          </p:spPr>
          <p:txBody>
            <a:bodyPr lIns="67628" tIns="35243" rIns="67628" bIns="35243" anchor="t"/>
            <a:lstStyle/>
            <a:p>
              <a:pPr defTabSz="725805" eaLnBrk="1" hangingPunct="1"/>
              <a:r>
                <a:rPr lang="zh-CN" altLang="en-US" sz="1425" dirty="0">
                  <a:solidFill>
                    <a:srgbClr val="9900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报纸</a:t>
              </a:r>
              <a:endParaRPr lang="zh-CN" altLang="en-US" sz="1425" dirty="0">
                <a:solidFill>
                  <a:srgbClr val="99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9" name="Text Box 5"/>
          <p:cNvSpPr txBox="1">
            <a:spLocks noChangeArrowheads="1"/>
          </p:cNvSpPr>
          <p:nvPr/>
        </p:nvSpPr>
        <p:spPr bwMode="black">
          <a:xfrm>
            <a:off x="5447824" y="4357688"/>
            <a:ext cx="3592354" cy="909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90805" indent="-90805" defTabSz="685800">
              <a:spcBef>
                <a:spcPct val="50000"/>
              </a:spcBef>
              <a:buClr>
                <a:srgbClr val="1F3F5F"/>
              </a:buClr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检索词——1个中心词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90805" indent="-90805" defTabSz="685800">
              <a:spcBef>
                <a:spcPct val="50000"/>
              </a:spcBef>
              <a:buClr>
                <a:srgbClr val="1F3F5F"/>
              </a:buClr>
              <a:defRPr/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90805" indent="-90805" defTabSz="68580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defRPr/>
            </a:pPr>
            <a:endParaRPr lang="zh-CN" altLang="en-US" sz="710" b="1" noProof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40" name="组合 67"/>
          <p:cNvGrpSpPr/>
          <p:nvPr/>
        </p:nvGrpSpPr>
        <p:grpSpPr>
          <a:xfrm>
            <a:off x="7513797" y="1828800"/>
            <a:ext cx="1350169" cy="1163479"/>
            <a:chOff x="0" y="0"/>
            <a:chExt cx="1800200" cy="1551897"/>
          </a:xfrm>
          <a:solidFill>
            <a:schemeClr val="tx2">
              <a:lumMod val="60000"/>
              <a:lumOff val="40000"/>
            </a:schemeClr>
          </a:solidFill>
        </p:grpSpPr>
        <p:grpSp>
          <p:nvGrpSpPr>
            <p:cNvPr id="30742" name="组合 68"/>
            <p:cNvGrpSpPr/>
            <p:nvPr/>
          </p:nvGrpSpPr>
          <p:grpSpPr>
            <a:xfrm>
              <a:off x="0" y="0"/>
              <a:ext cx="1800200" cy="1551897"/>
              <a:chOff x="0" y="0"/>
              <a:chExt cx="1800200" cy="1551897"/>
            </a:xfrm>
            <a:grpFill/>
          </p:grpSpPr>
          <p:sp>
            <p:nvSpPr>
              <p:cNvPr id="30743" name="六边形 70"/>
              <p:cNvSpPr/>
              <p:nvPr/>
            </p:nvSpPr>
            <p:spPr>
              <a:xfrm>
                <a:off x="0" y="0"/>
                <a:ext cx="1800200" cy="1551897"/>
              </a:xfrm>
              <a:prstGeom prst="hexagon">
                <a:avLst>
                  <a:gd name="adj" fmla="val 24999"/>
                  <a:gd name="vf" fmla="val 115470"/>
                </a:avLst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0" hangingPunct="0"/>
                <a:endParaRPr lang="zh-CN" altLang="zh-CN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44" name="六边形 71"/>
              <p:cNvSpPr/>
              <p:nvPr/>
            </p:nvSpPr>
            <p:spPr>
              <a:xfrm>
                <a:off x="96254" y="82977"/>
                <a:ext cx="1607692" cy="1385942"/>
              </a:xfrm>
              <a:prstGeom prst="hexagon">
                <a:avLst>
                  <a:gd name="adj" fmla="val 24999"/>
                  <a:gd name="vf" fmla="val 115470"/>
                </a:avLst>
              </a:prstGeom>
              <a:grpFill/>
              <a:ln w="9525">
                <a:noFill/>
                <a:miter/>
              </a:ln>
            </p:spPr>
            <p:txBody>
              <a:bodyPr lIns="67628" tIns="35243" rIns="67628" bIns="35243" anchor="ctr"/>
              <a:lstStyle/>
              <a:p>
                <a:pPr lvl="0" algn="ctr" eaLnBrk="0" hangingPunct="0"/>
                <a:endParaRPr lang="zh-CN" altLang="zh-CN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0745" name="TextBox 69"/>
            <p:cNvSpPr/>
            <p:nvPr/>
          </p:nvSpPr>
          <p:spPr>
            <a:xfrm flipH="1">
              <a:off x="377007" y="328807"/>
              <a:ext cx="1043315" cy="862103"/>
            </a:xfrm>
            <a:prstGeom prst="rect">
              <a:avLst/>
            </a:prstGeom>
            <a:grpFill/>
            <a:ln w="9525">
              <a:noFill/>
              <a:miter/>
            </a:ln>
          </p:spPr>
          <p:txBody>
            <a:bodyPr anchor="t">
              <a:spAutoFit/>
            </a:bodyPr>
            <a:lstStyle/>
            <a:p>
              <a:pPr lvl="0" algn="ctr" eaLnBrk="0" hangingPunct="0"/>
              <a:r>
                <a:rPr lang="zh-CN" altLang="en-US" b="1" dirty="0">
                  <a:solidFill>
                    <a:schemeClr val="bg1"/>
                  </a:solidFill>
                  <a:latin typeface="Arial Rounded MT Bold" panose="020F0704030504030204" pitchFamily="34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查</a:t>
              </a:r>
              <a:endParaRPr lang="zh-CN" altLang="en-US" b="1" dirty="0">
                <a:solidFill>
                  <a:schemeClr val="bg1"/>
                </a:solidFill>
                <a:latin typeface="Arial Rounded MT Bold" panose="020F0704030504030204" pitchFamily="34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  <a:p>
              <a:pPr lvl="0" algn="ctr" eaLnBrk="0" hangingPunct="0"/>
              <a:r>
                <a:rPr lang="zh-CN" altLang="en-US" b="1" dirty="0">
                  <a:solidFill>
                    <a:schemeClr val="bg1"/>
                  </a:solidFill>
                  <a:latin typeface="Arial Rounded MT Bold" panose="020F0704030504030204" pitchFamily="34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全</a:t>
              </a:r>
              <a:endParaRPr lang="zh-CN" altLang="en-US" sz="1425" dirty="0"/>
            </a:p>
          </p:txBody>
        </p:sp>
      </p:grpSp>
      <p:sp>
        <p:nvSpPr>
          <p:cNvPr id="4" name="椭圆 3"/>
          <p:cNvSpPr/>
          <p:nvPr/>
        </p:nvSpPr>
        <p:spPr>
          <a:xfrm>
            <a:off x="336709" y="2930843"/>
            <a:ext cx="1314926" cy="1229201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eaLnBrk="1" hangingPunct="1"/>
            <a:r>
              <a:rPr lang="zh-CN" altLang="zh-CN" sz="1500" dirty="0">
                <a:solidFill>
                  <a:schemeClr val="bg1"/>
                </a:solidFill>
                <a:ea typeface="黑体" panose="02010609060101010101" pitchFamily="49" charset="-122"/>
              </a:rPr>
              <a:t>增强出版：</a:t>
            </a:r>
            <a:endParaRPr lang="zh-CN" altLang="zh-CN" sz="1500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pPr defTabSz="685800" eaLnBrk="1" hangingPunct="1"/>
            <a:r>
              <a:rPr lang="zh-CN" altLang="en-US" sz="1500" dirty="0">
                <a:solidFill>
                  <a:schemeClr val="bg1"/>
                </a:solidFill>
                <a:ea typeface="黑体" panose="02010609060101010101" pitchFamily="49" charset="-122"/>
              </a:rPr>
              <a:t>记录</a:t>
            </a:r>
            <a:r>
              <a:rPr lang="zh-CN" altLang="zh-CN" sz="1500" dirty="0">
                <a:solidFill>
                  <a:schemeClr val="bg1"/>
                </a:solidFill>
                <a:ea typeface="黑体" panose="02010609060101010101" pitchFamily="49" charset="-122"/>
              </a:rPr>
              <a:t>研究的全过程</a:t>
            </a:r>
            <a:endParaRPr lang="zh-CN" altLang="zh-CN" sz="1500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100857" y="1298801"/>
            <a:ext cx="1314926" cy="1229201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eaLnBrk="1" hangingPunct="1"/>
            <a:r>
              <a:rPr lang="zh-CN" altLang="en-US" sz="1500" dirty="0">
                <a:solidFill>
                  <a:schemeClr val="bg1"/>
                </a:solidFill>
                <a:ea typeface="黑体" panose="02010609060101010101" pitchFamily="49" charset="-122"/>
              </a:rPr>
              <a:t>知网节：挖掘知识的脉络</a:t>
            </a:r>
            <a:endParaRPr lang="zh-CN" altLang="zh-CN" sz="1500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zh-CN" altLang="en-US" sz="270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高效检索——查找准确信息</a:t>
            </a:r>
            <a:endParaRPr lang="zh-CN" altLang="en-US" sz="270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任意多边形 16"/>
          <p:cNvSpPr/>
          <p:nvPr>
            <p:custDataLst>
              <p:tags r:id="rId1"/>
            </p:custDataLst>
          </p:nvPr>
        </p:nvSpPr>
        <p:spPr>
          <a:xfrm>
            <a:off x="1142877" y="2289870"/>
            <a:ext cx="983955" cy="1770240"/>
          </a:xfrm>
          <a:custGeom>
            <a:avLst/>
            <a:gdLst>
              <a:gd name="connsiteX0" fmla="*/ 1612900 w 1612900"/>
              <a:gd name="connsiteY0" fmla="*/ 0 h 3310211"/>
              <a:gd name="connsiteX1" fmla="*/ 1612900 w 1612900"/>
              <a:gd name="connsiteY1" fmla="*/ 318691 h 3310211"/>
              <a:gd name="connsiteX2" fmla="*/ 1520480 w 1612900"/>
              <a:gd name="connsiteY2" fmla="*/ 323357 h 3310211"/>
              <a:gd name="connsiteX3" fmla="*/ 318691 w 1612900"/>
              <a:gd name="connsiteY3" fmla="*/ 1655105 h 3310211"/>
              <a:gd name="connsiteX4" fmla="*/ 1520480 w 1612900"/>
              <a:gd name="connsiteY4" fmla="*/ 2986853 h 3310211"/>
              <a:gd name="connsiteX5" fmla="*/ 1612900 w 1612900"/>
              <a:gd name="connsiteY5" fmla="*/ 2991520 h 3310211"/>
              <a:gd name="connsiteX6" fmla="*/ 1612900 w 1612900"/>
              <a:gd name="connsiteY6" fmla="*/ 3310211 h 3310211"/>
              <a:gd name="connsiteX7" fmla="*/ 1487896 w 1612900"/>
              <a:gd name="connsiteY7" fmla="*/ 3303899 h 3310211"/>
              <a:gd name="connsiteX8" fmla="*/ 0 w 1612900"/>
              <a:gd name="connsiteY8" fmla="*/ 1655105 h 3310211"/>
              <a:gd name="connsiteX9" fmla="*/ 1487896 w 1612900"/>
              <a:gd name="connsiteY9" fmla="*/ 6312 h 331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2900" h="3310211">
                <a:moveTo>
                  <a:pt x="1612900" y="0"/>
                </a:moveTo>
                <a:lnTo>
                  <a:pt x="1612900" y="318691"/>
                </a:lnTo>
                <a:lnTo>
                  <a:pt x="1520480" y="323357"/>
                </a:lnTo>
                <a:cubicBezTo>
                  <a:pt x="845453" y="391910"/>
                  <a:pt x="318691" y="961992"/>
                  <a:pt x="318691" y="1655105"/>
                </a:cubicBezTo>
                <a:cubicBezTo>
                  <a:pt x="318691" y="2348219"/>
                  <a:pt x="845453" y="2918300"/>
                  <a:pt x="1520480" y="2986853"/>
                </a:cubicBezTo>
                <a:lnTo>
                  <a:pt x="1612900" y="2991520"/>
                </a:lnTo>
                <a:lnTo>
                  <a:pt x="1612900" y="3310211"/>
                </a:lnTo>
                <a:lnTo>
                  <a:pt x="1487896" y="3303899"/>
                </a:lnTo>
                <a:cubicBezTo>
                  <a:pt x="652167" y="3219026"/>
                  <a:pt x="0" y="2513226"/>
                  <a:pt x="0" y="1655105"/>
                </a:cubicBezTo>
                <a:cubicBezTo>
                  <a:pt x="0" y="796984"/>
                  <a:pt x="652167" y="91185"/>
                  <a:pt x="1487896" y="6312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6" name="任意多边形 15"/>
          <p:cNvSpPr/>
          <p:nvPr>
            <p:custDataLst>
              <p:tags r:id="rId2"/>
            </p:custDataLst>
          </p:nvPr>
        </p:nvSpPr>
        <p:spPr>
          <a:xfrm>
            <a:off x="1241273" y="2448416"/>
            <a:ext cx="983955" cy="1770240"/>
          </a:xfrm>
          <a:custGeom>
            <a:avLst/>
            <a:gdLst>
              <a:gd name="connsiteX0" fmla="*/ 1612900 w 1612900"/>
              <a:gd name="connsiteY0" fmla="*/ 0 h 3310211"/>
              <a:gd name="connsiteX1" fmla="*/ 1612900 w 1612900"/>
              <a:gd name="connsiteY1" fmla="*/ 318691 h 3310211"/>
              <a:gd name="connsiteX2" fmla="*/ 1520480 w 1612900"/>
              <a:gd name="connsiteY2" fmla="*/ 323357 h 3310211"/>
              <a:gd name="connsiteX3" fmla="*/ 318691 w 1612900"/>
              <a:gd name="connsiteY3" fmla="*/ 1655105 h 3310211"/>
              <a:gd name="connsiteX4" fmla="*/ 1520480 w 1612900"/>
              <a:gd name="connsiteY4" fmla="*/ 2986853 h 3310211"/>
              <a:gd name="connsiteX5" fmla="*/ 1612900 w 1612900"/>
              <a:gd name="connsiteY5" fmla="*/ 2991520 h 3310211"/>
              <a:gd name="connsiteX6" fmla="*/ 1612900 w 1612900"/>
              <a:gd name="connsiteY6" fmla="*/ 3310211 h 3310211"/>
              <a:gd name="connsiteX7" fmla="*/ 1487896 w 1612900"/>
              <a:gd name="connsiteY7" fmla="*/ 3303899 h 3310211"/>
              <a:gd name="connsiteX8" fmla="*/ 0 w 1612900"/>
              <a:gd name="connsiteY8" fmla="*/ 1655105 h 3310211"/>
              <a:gd name="connsiteX9" fmla="*/ 1487896 w 1612900"/>
              <a:gd name="connsiteY9" fmla="*/ 6312 h 331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2900" h="3310211">
                <a:moveTo>
                  <a:pt x="1612900" y="0"/>
                </a:moveTo>
                <a:lnTo>
                  <a:pt x="1612900" y="318691"/>
                </a:lnTo>
                <a:lnTo>
                  <a:pt x="1520480" y="323357"/>
                </a:lnTo>
                <a:cubicBezTo>
                  <a:pt x="845453" y="391910"/>
                  <a:pt x="318691" y="961992"/>
                  <a:pt x="318691" y="1655105"/>
                </a:cubicBezTo>
                <a:cubicBezTo>
                  <a:pt x="318691" y="2348219"/>
                  <a:pt x="845453" y="2918300"/>
                  <a:pt x="1520480" y="2986853"/>
                </a:cubicBezTo>
                <a:lnTo>
                  <a:pt x="1612900" y="2991520"/>
                </a:lnTo>
                <a:lnTo>
                  <a:pt x="1612900" y="3310211"/>
                </a:lnTo>
                <a:lnTo>
                  <a:pt x="1487896" y="3303899"/>
                </a:lnTo>
                <a:cubicBezTo>
                  <a:pt x="652167" y="3219026"/>
                  <a:pt x="0" y="2513226"/>
                  <a:pt x="0" y="1655105"/>
                </a:cubicBezTo>
                <a:cubicBezTo>
                  <a:pt x="0" y="796984"/>
                  <a:pt x="652167" y="91185"/>
                  <a:pt x="1487896" y="631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5" name="任意多边形 14"/>
          <p:cNvSpPr/>
          <p:nvPr>
            <p:custDataLst>
              <p:tags r:id="rId3"/>
            </p:custDataLst>
          </p:nvPr>
        </p:nvSpPr>
        <p:spPr>
          <a:xfrm>
            <a:off x="1339669" y="2606962"/>
            <a:ext cx="983955" cy="1770240"/>
          </a:xfrm>
          <a:custGeom>
            <a:avLst/>
            <a:gdLst>
              <a:gd name="connsiteX0" fmla="*/ 1612900 w 1612900"/>
              <a:gd name="connsiteY0" fmla="*/ 0 h 3310211"/>
              <a:gd name="connsiteX1" fmla="*/ 1612900 w 1612900"/>
              <a:gd name="connsiteY1" fmla="*/ 318691 h 3310211"/>
              <a:gd name="connsiteX2" fmla="*/ 1520480 w 1612900"/>
              <a:gd name="connsiteY2" fmla="*/ 323357 h 3310211"/>
              <a:gd name="connsiteX3" fmla="*/ 318691 w 1612900"/>
              <a:gd name="connsiteY3" fmla="*/ 1655105 h 3310211"/>
              <a:gd name="connsiteX4" fmla="*/ 1520480 w 1612900"/>
              <a:gd name="connsiteY4" fmla="*/ 2986853 h 3310211"/>
              <a:gd name="connsiteX5" fmla="*/ 1612900 w 1612900"/>
              <a:gd name="connsiteY5" fmla="*/ 2991520 h 3310211"/>
              <a:gd name="connsiteX6" fmla="*/ 1612900 w 1612900"/>
              <a:gd name="connsiteY6" fmla="*/ 3310211 h 3310211"/>
              <a:gd name="connsiteX7" fmla="*/ 1487896 w 1612900"/>
              <a:gd name="connsiteY7" fmla="*/ 3303899 h 3310211"/>
              <a:gd name="connsiteX8" fmla="*/ 0 w 1612900"/>
              <a:gd name="connsiteY8" fmla="*/ 1655105 h 3310211"/>
              <a:gd name="connsiteX9" fmla="*/ 1487896 w 1612900"/>
              <a:gd name="connsiteY9" fmla="*/ 6312 h 331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2900" h="3310211">
                <a:moveTo>
                  <a:pt x="1612900" y="0"/>
                </a:moveTo>
                <a:lnTo>
                  <a:pt x="1612900" y="318691"/>
                </a:lnTo>
                <a:lnTo>
                  <a:pt x="1520480" y="323357"/>
                </a:lnTo>
                <a:cubicBezTo>
                  <a:pt x="845453" y="391910"/>
                  <a:pt x="318691" y="961992"/>
                  <a:pt x="318691" y="1655105"/>
                </a:cubicBezTo>
                <a:cubicBezTo>
                  <a:pt x="318691" y="2348219"/>
                  <a:pt x="845453" y="2918300"/>
                  <a:pt x="1520480" y="2986853"/>
                </a:cubicBezTo>
                <a:lnTo>
                  <a:pt x="1612900" y="2991520"/>
                </a:lnTo>
                <a:lnTo>
                  <a:pt x="1612900" y="3310211"/>
                </a:lnTo>
                <a:lnTo>
                  <a:pt x="1487896" y="3303899"/>
                </a:lnTo>
                <a:cubicBezTo>
                  <a:pt x="652167" y="3219026"/>
                  <a:pt x="0" y="2513226"/>
                  <a:pt x="0" y="1655105"/>
                </a:cubicBezTo>
                <a:cubicBezTo>
                  <a:pt x="0" y="796984"/>
                  <a:pt x="652167" y="91185"/>
                  <a:pt x="1487896" y="6312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4" name="任意多边形 13"/>
          <p:cNvSpPr/>
          <p:nvPr>
            <p:custDataLst>
              <p:tags r:id="rId4"/>
            </p:custDataLst>
          </p:nvPr>
        </p:nvSpPr>
        <p:spPr>
          <a:xfrm>
            <a:off x="1438065" y="2765507"/>
            <a:ext cx="983955" cy="1770240"/>
          </a:xfrm>
          <a:custGeom>
            <a:avLst/>
            <a:gdLst>
              <a:gd name="connsiteX0" fmla="*/ 1612900 w 1612900"/>
              <a:gd name="connsiteY0" fmla="*/ 0 h 3310211"/>
              <a:gd name="connsiteX1" fmla="*/ 1612900 w 1612900"/>
              <a:gd name="connsiteY1" fmla="*/ 318691 h 3310211"/>
              <a:gd name="connsiteX2" fmla="*/ 1520480 w 1612900"/>
              <a:gd name="connsiteY2" fmla="*/ 323357 h 3310211"/>
              <a:gd name="connsiteX3" fmla="*/ 318691 w 1612900"/>
              <a:gd name="connsiteY3" fmla="*/ 1655105 h 3310211"/>
              <a:gd name="connsiteX4" fmla="*/ 1520480 w 1612900"/>
              <a:gd name="connsiteY4" fmla="*/ 2986853 h 3310211"/>
              <a:gd name="connsiteX5" fmla="*/ 1612900 w 1612900"/>
              <a:gd name="connsiteY5" fmla="*/ 2991520 h 3310211"/>
              <a:gd name="connsiteX6" fmla="*/ 1612900 w 1612900"/>
              <a:gd name="connsiteY6" fmla="*/ 3310211 h 3310211"/>
              <a:gd name="connsiteX7" fmla="*/ 1487896 w 1612900"/>
              <a:gd name="connsiteY7" fmla="*/ 3303899 h 3310211"/>
              <a:gd name="connsiteX8" fmla="*/ 0 w 1612900"/>
              <a:gd name="connsiteY8" fmla="*/ 1655105 h 3310211"/>
              <a:gd name="connsiteX9" fmla="*/ 1487896 w 1612900"/>
              <a:gd name="connsiteY9" fmla="*/ 6312 h 331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2900" h="3310211">
                <a:moveTo>
                  <a:pt x="1612900" y="0"/>
                </a:moveTo>
                <a:lnTo>
                  <a:pt x="1612900" y="318691"/>
                </a:lnTo>
                <a:lnTo>
                  <a:pt x="1520480" y="323357"/>
                </a:lnTo>
                <a:cubicBezTo>
                  <a:pt x="845453" y="391910"/>
                  <a:pt x="318691" y="961992"/>
                  <a:pt x="318691" y="1655105"/>
                </a:cubicBezTo>
                <a:cubicBezTo>
                  <a:pt x="318691" y="2348219"/>
                  <a:pt x="845453" y="2918300"/>
                  <a:pt x="1520480" y="2986853"/>
                </a:cubicBezTo>
                <a:lnTo>
                  <a:pt x="1612900" y="2991520"/>
                </a:lnTo>
                <a:lnTo>
                  <a:pt x="1612900" y="3310211"/>
                </a:lnTo>
                <a:lnTo>
                  <a:pt x="1487896" y="3303899"/>
                </a:lnTo>
                <a:cubicBezTo>
                  <a:pt x="652167" y="3219026"/>
                  <a:pt x="0" y="2513226"/>
                  <a:pt x="0" y="1655105"/>
                </a:cubicBezTo>
                <a:cubicBezTo>
                  <a:pt x="0" y="796984"/>
                  <a:pt x="652167" y="91185"/>
                  <a:pt x="1487896" y="6312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3" name="任意多边形 12"/>
          <p:cNvSpPr/>
          <p:nvPr>
            <p:custDataLst>
              <p:tags r:id="rId5"/>
            </p:custDataLst>
          </p:nvPr>
        </p:nvSpPr>
        <p:spPr>
          <a:xfrm>
            <a:off x="1536459" y="2924051"/>
            <a:ext cx="983955" cy="1770240"/>
          </a:xfrm>
          <a:custGeom>
            <a:avLst/>
            <a:gdLst>
              <a:gd name="connsiteX0" fmla="*/ 1612900 w 1612900"/>
              <a:gd name="connsiteY0" fmla="*/ 0 h 3310211"/>
              <a:gd name="connsiteX1" fmla="*/ 1612900 w 1612900"/>
              <a:gd name="connsiteY1" fmla="*/ 318691 h 3310211"/>
              <a:gd name="connsiteX2" fmla="*/ 1520480 w 1612900"/>
              <a:gd name="connsiteY2" fmla="*/ 323357 h 3310211"/>
              <a:gd name="connsiteX3" fmla="*/ 318691 w 1612900"/>
              <a:gd name="connsiteY3" fmla="*/ 1655105 h 3310211"/>
              <a:gd name="connsiteX4" fmla="*/ 1520480 w 1612900"/>
              <a:gd name="connsiteY4" fmla="*/ 2986853 h 3310211"/>
              <a:gd name="connsiteX5" fmla="*/ 1612900 w 1612900"/>
              <a:gd name="connsiteY5" fmla="*/ 2991520 h 3310211"/>
              <a:gd name="connsiteX6" fmla="*/ 1612900 w 1612900"/>
              <a:gd name="connsiteY6" fmla="*/ 3310211 h 3310211"/>
              <a:gd name="connsiteX7" fmla="*/ 1487896 w 1612900"/>
              <a:gd name="connsiteY7" fmla="*/ 3303899 h 3310211"/>
              <a:gd name="connsiteX8" fmla="*/ 0 w 1612900"/>
              <a:gd name="connsiteY8" fmla="*/ 1655105 h 3310211"/>
              <a:gd name="connsiteX9" fmla="*/ 1487896 w 1612900"/>
              <a:gd name="connsiteY9" fmla="*/ 6312 h 331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2900" h="3310211">
                <a:moveTo>
                  <a:pt x="1612900" y="0"/>
                </a:moveTo>
                <a:lnTo>
                  <a:pt x="1612900" y="318691"/>
                </a:lnTo>
                <a:lnTo>
                  <a:pt x="1520480" y="323357"/>
                </a:lnTo>
                <a:cubicBezTo>
                  <a:pt x="845453" y="391910"/>
                  <a:pt x="318691" y="961992"/>
                  <a:pt x="318691" y="1655105"/>
                </a:cubicBezTo>
                <a:cubicBezTo>
                  <a:pt x="318691" y="2348219"/>
                  <a:pt x="845453" y="2918300"/>
                  <a:pt x="1520480" y="2986853"/>
                </a:cubicBezTo>
                <a:lnTo>
                  <a:pt x="1612900" y="2991520"/>
                </a:lnTo>
                <a:lnTo>
                  <a:pt x="1612900" y="3310211"/>
                </a:lnTo>
                <a:lnTo>
                  <a:pt x="1487896" y="3303899"/>
                </a:lnTo>
                <a:cubicBezTo>
                  <a:pt x="652167" y="3219026"/>
                  <a:pt x="0" y="2513226"/>
                  <a:pt x="0" y="1655105"/>
                </a:cubicBezTo>
                <a:cubicBezTo>
                  <a:pt x="0" y="796984"/>
                  <a:pt x="652167" y="91185"/>
                  <a:pt x="1487896" y="631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>
            <p:custDataLst>
              <p:tags r:id="rId6"/>
            </p:custDataLst>
          </p:nvPr>
        </p:nvSpPr>
        <p:spPr>
          <a:xfrm>
            <a:off x="4672573" y="2104152"/>
            <a:ext cx="3203804" cy="34883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1.检索区域——单库检索</a:t>
            </a:r>
            <a:endParaRPr lang="en-US" altLang="zh-CN" kern="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>
            <p:custDataLst>
              <p:tags r:id="rId7"/>
            </p:custDataLst>
          </p:nvPr>
        </p:nvSpPr>
        <p:spPr>
          <a:xfrm>
            <a:off x="4687722" y="2695099"/>
            <a:ext cx="3283268" cy="691515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just">
              <a:lnSpc>
                <a:spcPct val="13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2.检索字段——篇名、关键词、摘要、作者、机构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矩形 44"/>
          <p:cNvSpPr/>
          <p:nvPr>
            <p:custDataLst>
              <p:tags r:id="rId8"/>
            </p:custDataLst>
          </p:nvPr>
        </p:nvSpPr>
        <p:spPr>
          <a:xfrm>
            <a:off x="4672965" y="3536964"/>
            <a:ext cx="3214688" cy="348615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3.检索条件—精确检索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矩形 47"/>
          <p:cNvSpPr/>
          <p:nvPr>
            <p:custDataLst>
              <p:tags r:id="rId9"/>
            </p:custDataLst>
          </p:nvPr>
        </p:nvSpPr>
        <p:spPr>
          <a:xfrm>
            <a:off x="4672573" y="4173486"/>
            <a:ext cx="3203804" cy="34883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4.学科领域——有针对性选择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矩形 50"/>
          <p:cNvSpPr/>
          <p:nvPr>
            <p:custDataLst>
              <p:tags r:id="rId10"/>
            </p:custDataLst>
          </p:nvPr>
        </p:nvSpPr>
        <p:spPr>
          <a:xfrm>
            <a:off x="4672573" y="4778427"/>
            <a:ext cx="3613298" cy="34883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检索词——多个（逻辑关系）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54" name="直接连接符 53"/>
          <p:cNvCxnSpPr/>
          <p:nvPr>
            <p:custDataLst>
              <p:tags r:id="rId11"/>
            </p:custDataLst>
          </p:nvPr>
        </p:nvCxnSpPr>
        <p:spPr>
          <a:xfrm>
            <a:off x="2512143" y="3013545"/>
            <a:ext cx="345205" cy="0"/>
          </a:xfrm>
          <a:prstGeom prst="line">
            <a:avLst/>
          </a:prstGeom>
          <a:ln w="12700">
            <a:solidFill>
              <a:srgbClr val="979A9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>
            <p:custDataLst>
              <p:tags r:id="rId12"/>
            </p:custDataLst>
          </p:nvPr>
        </p:nvCxnSpPr>
        <p:spPr>
          <a:xfrm>
            <a:off x="2413749" y="2853932"/>
            <a:ext cx="517808" cy="0"/>
          </a:xfrm>
          <a:prstGeom prst="line">
            <a:avLst/>
          </a:prstGeom>
          <a:ln w="12700">
            <a:solidFill>
              <a:srgbClr val="979A9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>
            <p:custDataLst>
              <p:tags r:id="rId13"/>
            </p:custDataLst>
          </p:nvPr>
        </p:nvCxnSpPr>
        <p:spPr>
          <a:xfrm>
            <a:off x="2315353" y="2693447"/>
            <a:ext cx="690410" cy="0"/>
          </a:xfrm>
          <a:prstGeom prst="line">
            <a:avLst/>
          </a:prstGeom>
          <a:ln w="12700">
            <a:solidFill>
              <a:srgbClr val="979A9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>
            <p:custDataLst>
              <p:tags r:id="rId14"/>
            </p:custDataLst>
          </p:nvPr>
        </p:nvCxnSpPr>
        <p:spPr>
          <a:xfrm>
            <a:off x="2216957" y="2534702"/>
            <a:ext cx="863012" cy="0"/>
          </a:xfrm>
          <a:prstGeom prst="line">
            <a:avLst/>
          </a:prstGeom>
          <a:ln w="12700">
            <a:solidFill>
              <a:srgbClr val="979A9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>
            <p:custDataLst>
              <p:tags r:id="rId15"/>
            </p:custDataLst>
          </p:nvPr>
        </p:nvCxnSpPr>
        <p:spPr>
          <a:xfrm>
            <a:off x="2118561" y="2375087"/>
            <a:ext cx="1035615" cy="0"/>
          </a:xfrm>
          <a:prstGeom prst="line">
            <a:avLst/>
          </a:prstGeom>
          <a:ln w="12700">
            <a:solidFill>
              <a:srgbClr val="979A9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>
            <p:custDataLst>
              <p:tags r:id="rId16"/>
            </p:custDataLst>
          </p:nvPr>
        </p:nvCxnSpPr>
        <p:spPr>
          <a:xfrm>
            <a:off x="3154177" y="2278567"/>
            <a:ext cx="1469684" cy="0"/>
          </a:xfrm>
          <a:prstGeom prst="line">
            <a:avLst/>
          </a:prstGeom>
          <a:ln w="12700">
            <a:solidFill>
              <a:srgbClr val="979A9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>
            <p:custDataLst>
              <p:tags r:id="rId17"/>
            </p:custDataLst>
          </p:nvPr>
        </p:nvCxnSpPr>
        <p:spPr>
          <a:xfrm>
            <a:off x="3079969" y="2968345"/>
            <a:ext cx="1543892" cy="0"/>
          </a:xfrm>
          <a:prstGeom prst="line">
            <a:avLst/>
          </a:prstGeom>
          <a:ln w="12700">
            <a:solidFill>
              <a:srgbClr val="979A9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>
            <p:custDataLst>
              <p:tags r:id="rId18"/>
            </p:custDataLst>
          </p:nvPr>
        </p:nvCxnSpPr>
        <p:spPr>
          <a:xfrm>
            <a:off x="3005764" y="3658123"/>
            <a:ext cx="1618098" cy="0"/>
          </a:xfrm>
          <a:prstGeom prst="line">
            <a:avLst/>
          </a:prstGeom>
          <a:ln w="12700">
            <a:solidFill>
              <a:srgbClr val="979A9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>
            <p:custDataLst>
              <p:tags r:id="rId19"/>
            </p:custDataLst>
          </p:nvPr>
        </p:nvCxnSpPr>
        <p:spPr>
          <a:xfrm>
            <a:off x="2931556" y="4347902"/>
            <a:ext cx="1692305" cy="0"/>
          </a:xfrm>
          <a:prstGeom prst="line">
            <a:avLst/>
          </a:prstGeom>
          <a:ln w="12700">
            <a:solidFill>
              <a:srgbClr val="979A9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>
            <p:custDataLst>
              <p:tags r:id="rId20"/>
            </p:custDataLst>
          </p:nvPr>
        </p:nvCxnSpPr>
        <p:spPr>
          <a:xfrm>
            <a:off x="2857349" y="5037679"/>
            <a:ext cx="1766513" cy="0"/>
          </a:xfrm>
          <a:prstGeom prst="line">
            <a:avLst/>
          </a:prstGeom>
          <a:ln w="12700">
            <a:solidFill>
              <a:srgbClr val="979A9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>
            <p:custDataLst>
              <p:tags r:id="rId21"/>
            </p:custDataLst>
          </p:nvPr>
        </p:nvCxnSpPr>
        <p:spPr>
          <a:xfrm>
            <a:off x="2857348" y="3013546"/>
            <a:ext cx="0" cy="2024134"/>
          </a:xfrm>
          <a:prstGeom prst="line">
            <a:avLst/>
          </a:prstGeom>
          <a:ln w="12700">
            <a:solidFill>
              <a:srgbClr val="979A9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>
            <p:custDataLst>
              <p:tags r:id="rId22"/>
            </p:custDataLst>
          </p:nvPr>
        </p:nvCxnSpPr>
        <p:spPr>
          <a:xfrm>
            <a:off x="2931557" y="2853932"/>
            <a:ext cx="0" cy="1493970"/>
          </a:xfrm>
          <a:prstGeom prst="line">
            <a:avLst/>
          </a:prstGeom>
          <a:ln w="12700">
            <a:solidFill>
              <a:srgbClr val="979A9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>
            <p:custDataLst>
              <p:tags r:id="rId23"/>
            </p:custDataLst>
          </p:nvPr>
        </p:nvCxnSpPr>
        <p:spPr>
          <a:xfrm>
            <a:off x="3005763" y="2693448"/>
            <a:ext cx="0" cy="964676"/>
          </a:xfrm>
          <a:prstGeom prst="line">
            <a:avLst/>
          </a:prstGeom>
          <a:ln w="12700">
            <a:solidFill>
              <a:srgbClr val="979A9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>
            <p:custDataLst>
              <p:tags r:id="rId24"/>
            </p:custDataLst>
          </p:nvPr>
        </p:nvCxnSpPr>
        <p:spPr>
          <a:xfrm>
            <a:off x="3079970" y="2534703"/>
            <a:ext cx="0" cy="433643"/>
          </a:xfrm>
          <a:prstGeom prst="line">
            <a:avLst/>
          </a:prstGeom>
          <a:ln w="12700">
            <a:solidFill>
              <a:srgbClr val="979A9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>
            <p:custDataLst>
              <p:tags r:id="rId25"/>
            </p:custDataLst>
          </p:nvPr>
        </p:nvCxnSpPr>
        <p:spPr>
          <a:xfrm>
            <a:off x="3154176" y="2278567"/>
            <a:ext cx="0" cy="96520"/>
          </a:xfrm>
          <a:prstGeom prst="line">
            <a:avLst/>
          </a:prstGeom>
          <a:ln w="12700">
            <a:solidFill>
              <a:srgbClr val="979A9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>
            <p:custDataLst>
              <p:tags r:id="rId26"/>
            </p:custDataLst>
          </p:nvPr>
        </p:nvSpPr>
        <p:spPr>
          <a:xfrm>
            <a:off x="4623861" y="2051608"/>
            <a:ext cx="48713" cy="453917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>
            <p:custDataLst>
              <p:tags r:id="rId27"/>
            </p:custDataLst>
          </p:nvPr>
        </p:nvSpPr>
        <p:spPr>
          <a:xfrm>
            <a:off x="4623861" y="2741386"/>
            <a:ext cx="48713" cy="45391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6" name="矩形 45"/>
          <p:cNvSpPr/>
          <p:nvPr>
            <p:custDataLst>
              <p:tags r:id="rId28"/>
            </p:custDataLst>
          </p:nvPr>
        </p:nvSpPr>
        <p:spPr>
          <a:xfrm>
            <a:off x="4623861" y="3431165"/>
            <a:ext cx="48713" cy="453917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9" name="矩形 48"/>
          <p:cNvSpPr/>
          <p:nvPr>
            <p:custDataLst>
              <p:tags r:id="rId29"/>
            </p:custDataLst>
          </p:nvPr>
        </p:nvSpPr>
        <p:spPr>
          <a:xfrm>
            <a:off x="4623861" y="4120943"/>
            <a:ext cx="48713" cy="453917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2" name="矩形 51"/>
          <p:cNvSpPr/>
          <p:nvPr>
            <p:custDataLst>
              <p:tags r:id="rId30"/>
            </p:custDataLst>
          </p:nvPr>
        </p:nvSpPr>
        <p:spPr>
          <a:xfrm>
            <a:off x="4623861" y="4810720"/>
            <a:ext cx="48713" cy="45391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grpSp>
        <p:nvGrpSpPr>
          <p:cNvPr id="6" name="组合 62"/>
          <p:cNvGrpSpPr/>
          <p:nvPr/>
        </p:nvGrpSpPr>
        <p:grpSpPr>
          <a:xfrm>
            <a:off x="7403178" y="858864"/>
            <a:ext cx="1350169" cy="1163241"/>
            <a:chOff x="0" y="0"/>
            <a:chExt cx="1800200" cy="1551897"/>
          </a:xfrm>
        </p:grpSpPr>
        <p:grpSp>
          <p:nvGrpSpPr>
            <p:cNvPr id="31750" name="组合 63"/>
            <p:cNvGrpSpPr/>
            <p:nvPr/>
          </p:nvGrpSpPr>
          <p:grpSpPr>
            <a:xfrm>
              <a:off x="0" y="0"/>
              <a:ext cx="1800200" cy="1551897"/>
              <a:chOff x="0" y="0"/>
              <a:chExt cx="1800200" cy="1551897"/>
            </a:xfrm>
          </p:grpSpPr>
          <p:sp>
            <p:nvSpPr>
              <p:cNvPr id="9" name="六边形 6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0200" cy="1551897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defTabSz="72580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425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六边形 66"/>
              <p:cNvSpPr>
                <a:spLocks noChangeArrowheads="1"/>
              </p:cNvSpPr>
              <p:nvPr/>
            </p:nvSpPr>
            <p:spPr bwMode="auto">
              <a:xfrm>
                <a:off x="96836" y="82598"/>
                <a:ext cx="1606528" cy="1386700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7628" tIns="35243" rIns="67628" bIns="35243" anchor="ctr"/>
              <a:lstStyle/>
              <a:p>
                <a:pPr algn="ctr" defTabSz="72580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425"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" name="TextBox 64"/>
            <p:cNvSpPr>
              <a:spLocks noChangeArrowheads="1"/>
            </p:cNvSpPr>
            <p:nvPr/>
          </p:nvSpPr>
          <p:spPr bwMode="auto">
            <a:xfrm flipH="1">
              <a:off x="377820" y="341513"/>
              <a:ext cx="1044560" cy="862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2680" defTabSz="96837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49880" defTabSz="96837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7080" defTabSz="96837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4280" defTabSz="96837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7258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b="1" kern="0">
                  <a:solidFill>
                    <a:srgbClr val="FFFFFF"/>
                  </a:solidFill>
                  <a:latin typeface="Arial Rounded MT Bold" panose="020F0704030504030204" pitchFamily="34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查</a:t>
              </a:r>
              <a:endParaRPr lang="zh-CN" altLang="en-US" sz="1800" b="1" kern="0">
                <a:solidFill>
                  <a:srgbClr val="FFFFFF"/>
                </a:solidFill>
                <a:latin typeface="Arial Rounded MT Bold" panose="020F0704030504030204" pitchFamily="34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  <a:p>
              <a:pPr algn="ctr" defTabSz="7258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b="1" kern="0">
                  <a:solidFill>
                    <a:srgbClr val="FFFFFF"/>
                  </a:solidFill>
                  <a:latin typeface="Arial Rounded MT Bold" panose="020F0704030504030204" pitchFamily="34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准</a:t>
              </a:r>
              <a:endParaRPr lang="zh-CN" altLang="en-US" sz="1425" kern="0">
                <a:solidFill>
                  <a:srgbClr val="000000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97562" y="2406015"/>
            <a:ext cx="553998" cy="2183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查准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策略</a:t>
            </a:r>
            <a:endParaRPr lang="zh-CN" altLang="en-US" sz="24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525" y="668338"/>
            <a:ext cx="9154954" cy="6049961"/>
          </a:xfrm>
          <a:prstGeom prst="rect">
            <a:avLst/>
          </a:prstGeom>
        </p:spPr>
      </p:pic>
      <p:sp>
        <p:nvSpPr>
          <p:cNvPr id="24577" name="标题 1"/>
          <p:cNvSpPr>
            <a:spLocks noChangeArrowheads="1"/>
          </p:cNvSpPr>
          <p:nvPr/>
        </p:nvSpPr>
        <p:spPr bwMode="auto">
          <a:xfrm>
            <a:off x="9524" y="177800"/>
            <a:ext cx="9134475" cy="490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0" hangingPunc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CNKI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知识发现平台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快速从海量的文献资源中获取所需资源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矩形标注 3"/>
          <p:cNvSpPr/>
          <p:nvPr/>
        </p:nvSpPr>
        <p:spPr>
          <a:xfrm>
            <a:off x="6028268" y="2954655"/>
            <a:ext cx="2074723" cy="1054637"/>
          </a:xfrm>
          <a:prstGeom prst="wedgeRectCallout">
            <a:avLst>
              <a:gd name="adj1" fmla="val -35527"/>
              <a:gd name="adj2" fmla="val -7881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uFillTx/>
              </a:rPr>
              <a:t>一框式检索</a:t>
            </a:r>
            <a:endParaRPr lang="zh-CN" altLang="en-US" sz="2400" dirty="0">
              <a:solidFill>
                <a:schemeClr val="bg1"/>
              </a:solidFill>
              <a:uFillTx/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  <a:uFillTx/>
              </a:rPr>
              <a:t>智能检索</a:t>
            </a:r>
            <a:endParaRPr lang="zh-CN" altLang="en-US" sz="2400" dirty="0">
              <a:solidFill>
                <a:schemeClr val="bg1"/>
              </a:solidFill>
              <a:uFillTx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44871"/>
            <a:ext cx="9144000" cy="55152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431" y="2178582"/>
            <a:ext cx="1009524" cy="11238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635" y="2178582"/>
            <a:ext cx="657143" cy="5428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0052" y="2702425"/>
            <a:ext cx="628571" cy="37142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363370" y="3991707"/>
            <a:ext cx="3291841" cy="2461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"/>
          <p:cNvSpPr txBox="1"/>
          <p:nvPr/>
        </p:nvSpPr>
        <p:spPr>
          <a:xfrm>
            <a:off x="162613" y="186358"/>
            <a:ext cx="4401517" cy="508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文献检索</a:t>
            </a:r>
            <a:endParaRPr lang="zh-CN" altLang="en-US" sz="270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72376" y="889172"/>
            <a:ext cx="4399247" cy="3442386"/>
            <a:chOff x="2465787" y="1313146"/>
            <a:chExt cx="3737372" cy="2917031"/>
          </a:xfrm>
        </p:grpSpPr>
        <p:sp>
          <p:nvSpPr>
            <p:cNvPr id="43" name="椭圆 42"/>
            <p:cNvSpPr/>
            <p:nvPr/>
          </p:nvSpPr>
          <p:spPr>
            <a:xfrm flipH="1" flipV="1">
              <a:off x="3581402" y="2079908"/>
              <a:ext cx="266700" cy="266700"/>
            </a:xfrm>
            <a:prstGeom prst="ellipse">
              <a:avLst/>
            </a:prstGeom>
            <a:noFill/>
            <a:ln w="25400" cap="flat" cmpd="sng">
              <a:solidFill>
                <a:srgbClr val="AFDD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>
              <a:lvl1pPr marL="0" lvl="0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 flipH="1" flipV="1">
              <a:off x="4271965" y="1707243"/>
              <a:ext cx="266700" cy="266700"/>
            </a:xfrm>
            <a:prstGeom prst="ellipse">
              <a:avLst/>
            </a:prstGeom>
            <a:noFill/>
            <a:ln w="25400" cap="flat" cmpd="sng">
              <a:solidFill>
                <a:srgbClr val="AFDD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>
              <a:lvl1pPr marL="0" lvl="0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 flipH="1" flipV="1">
              <a:off x="5288759" y="2853815"/>
              <a:ext cx="266700" cy="266700"/>
            </a:xfrm>
            <a:prstGeom prst="ellipse">
              <a:avLst/>
            </a:prstGeom>
            <a:noFill/>
            <a:ln w="25400" cap="flat" cmpd="sng">
              <a:solidFill>
                <a:srgbClr val="AFDD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>
              <a:lvl1pPr marL="0" lvl="0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 flipH="1" flipV="1">
              <a:off x="5006581" y="3528899"/>
              <a:ext cx="266700" cy="266700"/>
            </a:xfrm>
            <a:prstGeom prst="ellipse">
              <a:avLst/>
            </a:prstGeom>
            <a:noFill/>
            <a:ln w="25400" cap="flat" cmpd="sng">
              <a:solidFill>
                <a:srgbClr val="AFDD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>
              <a:lvl1pPr marL="0" lvl="0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 flipH="1" flipV="1">
              <a:off x="3382569" y="3471749"/>
              <a:ext cx="267890" cy="266700"/>
            </a:xfrm>
            <a:prstGeom prst="ellipse">
              <a:avLst/>
            </a:prstGeom>
            <a:noFill/>
            <a:ln w="25400" cap="flat" cmpd="sng">
              <a:solidFill>
                <a:srgbClr val="AFDD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>
              <a:lvl1pPr marL="0" lvl="0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 flipH="1" flipV="1">
              <a:off x="3090865" y="2827621"/>
              <a:ext cx="266700" cy="267891"/>
            </a:xfrm>
            <a:prstGeom prst="ellipse">
              <a:avLst/>
            </a:prstGeom>
            <a:noFill/>
            <a:ln w="25400" cap="flat" cmpd="sng">
              <a:solidFill>
                <a:srgbClr val="AFDD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>
              <a:lvl1pPr marL="0" lvl="0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2974184" y="1475071"/>
              <a:ext cx="2753916" cy="2755106"/>
            </a:xfrm>
            <a:prstGeom prst="ellipse">
              <a:avLst/>
            </a:prstGeom>
            <a:noFill/>
            <a:ln w="25400" cap="flat" cmpd="sng">
              <a:solidFill>
                <a:srgbClr val="ADDA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>
              <a:lvl1pPr marL="0" lvl="0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0" name="流程图: 过程 49"/>
            <p:cNvSpPr/>
            <p:nvPr/>
          </p:nvSpPr>
          <p:spPr>
            <a:xfrm>
              <a:off x="4031458" y="1313146"/>
              <a:ext cx="690563" cy="323850"/>
            </a:xfrm>
            <a:prstGeom prst="flowChart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</a:ln>
          </p:spPr>
          <p:txBody>
            <a:bodyPr wrap="none" anchor="ctr"/>
            <a:lstStyle>
              <a:lvl1pPr marL="0" lvl="0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/>
              <a:r>
                <a:rPr lang="zh-CN" altLang="en-US" sz="1350" b="1" noProof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rPr>
                <a:t>文献</a:t>
              </a:r>
              <a:endParaRPr lang="zh-CN" altLang="en-US" sz="1350" b="1" noProof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1" name="流程图: 过程 50"/>
            <p:cNvSpPr/>
            <p:nvPr/>
          </p:nvSpPr>
          <p:spPr>
            <a:xfrm>
              <a:off x="5305427" y="1960846"/>
              <a:ext cx="691754" cy="323850"/>
            </a:xfrm>
            <a:prstGeom prst="flowChartProcess">
              <a:avLst/>
            </a:prstGeom>
            <a:solidFill>
              <a:srgbClr val="EE7E34"/>
            </a:solidFill>
            <a:ln w="9525">
              <a:noFill/>
              <a:miter/>
            </a:ln>
          </p:spPr>
          <p:txBody>
            <a:bodyPr wrap="none" lIns="67628" tIns="35243" rIns="67628" bIns="35243" anchor="ctr"/>
            <a:lstStyle>
              <a:lvl1pPr marL="0" lvl="0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en-US" sz="135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作者</a:t>
              </a:r>
              <a:endParaRPr lang="zh-CN" altLang="en-US" sz="13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2" name="流程图: 过程 51"/>
            <p:cNvSpPr/>
            <p:nvPr/>
          </p:nvSpPr>
          <p:spPr>
            <a:xfrm>
              <a:off x="3157540" y="3851558"/>
              <a:ext cx="690563" cy="323850"/>
            </a:xfrm>
            <a:prstGeom prst="flowChartProcess">
              <a:avLst/>
            </a:prstGeom>
            <a:solidFill>
              <a:srgbClr val="FBB319"/>
            </a:solidFill>
            <a:ln w="9525">
              <a:noFill/>
              <a:miter/>
            </a:ln>
          </p:spPr>
          <p:txBody>
            <a:bodyPr wrap="none" lIns="67628" tIns="35243" rIns="67628" bIns="35243" anchor="ctr"/>
            <a:lstStyle>
              <a:lvl1pPr marL="0" lvl="0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en-US" sz="135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基金</a:t>
              </a:r>
              <a:endParaRPr lang="zh-CN" altLang="en-US" sz="13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3" name="流程图: 过程 52"/>
            <p:cNvSpPr/>
            <p:nvPr/>
          </p:nvSpPr>
          <p:spPr>
            <a:xfrm>
              <a:off x="2465787" y="2987165"/>
              <a:ext cx="691753" cy="323850"/>
            </a:xfrm>
            <a:prstGeom prst="flowChartProcess">
              <a:avLst/>
            </a:prstGeom>
            <a:solidFill>
              <a:srgbClr val="FF5050">
                <a:alpha val="73000"/>
              </a:srgbClr>
            </a:solidFill>
            <a:ln w="9525">
              <a:noFill/>
              <a:miter/>
            </a:ln>
          </p:spPr>
          <p:txBody>
            <a:bodyPr wrap="none" lIns="67628" tIns="35243" rIns="67628" bIns="35243" anchor="ctr"/>
            <a:lstStyle>
              <a:lvl1pPr marL="0" lvl="0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en-US" sz="135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关键词</a:t>
              </a:r>
              <a:endParaRPr lang="zh-CN" altLang="en-US" sz="135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" name="流程图: 过程 53"/>
            <p:cNvSpPr/>
            <p:nvPr/>
          </p:nvSpPr>
          <p:spPr>
            <a:xfrm>
              <a:off x="5511406" y="2987165"/>
              <a:ext cx="691753" cy="323850"/>
            </a:xfrm>
            <a:prstGeom prst="flowChartProcess">
              <a:avLst/>
            </a:prstGeom>
            <a:solidFill>
              <a:srgbClr val="9966FF">
                <a:alpha val="70000"/>
              </a:srgbClr>
            </a:solidFill>
            <a:ln w="9525">
              <a:noFill/>
              <a:miter/>
            </a:ln>
          </p:spPr>
          <p:txBody>
            <a:bodyPr wrap="none" lIns="67628" tIns="35243" rIns="67628" bIns="35243" anchor="ctr"/>
            <a:lstStyle>
              <a:lvl1pPr marL="0" lvl="0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en-US" sz="135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机构</a:t>
              </a:r>
              <a:endParaRPr lang="zh-CN" altLang="en-US" sz="135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5" name="流程图: 过程 54"/>
            <p:cNvSpPr/>
            <p:nvPr/>
          </p:nvSpPr>
          <p:spPr>
            <a:xfrm>
              <a:off x="4819652" y="3851558"/>
              <a:ext cx="691754" cy="323850"/>
            </a:xfrm>
            <a:prstGeom prst="flowChartProcess">
              <a:avLst/>
            </a:prstGeom>
            <a:solidFill>
              <a:srgbClr val="0070C0"/>
            </a:solidFill>
            <a:ln w="9525">
              <a:noFill/>
              <a:miter/>
            </a:ln>
          </p:spPr>
          <p:txBody>
            <a:bodyPr wrap="none" lIns="67628" tIns="35243" rIns="67628" bIns="35243" anchor="ctr"/>
            <a:lstStyle>
              <a:lvl1pPr marL="0" lvl="0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en-US" sz="135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学科</a:t>
              </a:r>
              <a:endParaRPr lang="zh-CN" altLang="en-US" sz="13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6" name="流程图: 过程 55"/>
            <p:cNvSpPr/>
            <p:nvPr/>
          </p:nvSpPr>
          <p:spPr>
            <a:xfrm>
              <a:off x="2811069" y="1960846"/>
              <a:ext cx="691753" cy="323850"/>
            </a:xfrm>
            <a:prstGeom prst="flowChartProcess">
              <a:avLst/>
            </a:prstGeom>
            <a:solidFill>
              <a:srgbClr val="6EAF44"/>
            </a:solidFill>
            <a:ln w="9525">
              <a:noFill/>
              <a:miter/>
            </a:ln>
          </p:spPr>
          <p:txBody>
            <a:bodyPr wrap="none" lIns="67628" tIns="35243" rIns="67628" bIns="35243" anchor="ctr"/>
            <a:lstStyle>
              <a:lvl1pPr marL="0" lvl="0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en-US" sz="135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出版物</a:t>
              </a:r>
              <a:endParaRPr lang="zh-CN" altLang="en-US" sz="135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7" name="直接连接符 56"/>
            <p:cNvSpPr/>
            <p:nvPr/>
          </p:nvSpPr>
          <p:spPr>
            <a:xfrm flipV="1">
              <a:off x="3502821" y="1682240"/>
              <a:ext cx="972741" cy="456010"/>
            </a:xfrm>
            <a:prstGeom prst="line">
              <a:avLst/>
            </a:prstGeom>
            <a:ln w="25400" cap="flat" cmpd="sng">
              <a:solidFill>
                <a:srgbClr val="AFDDFF"/>
              </a:solidFill>
              <a:prstDash val="solid"/>
              <a:round/>
              <a:headEnd type="stealth" w="lg" len="med"/>
              <a:tailEnd type="stealth" w="lg" len="med"/>
            </a:ln>
          </p:spPr>
          <p:txBody>
            <a:bodyPr anchor="t"/>
            <a:lstStyle>
              <a:lvl1pPr marL="0" lvl="0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8" name="直接连接符 57"/>
            <p:cNvSpPr/>
            <p:nvPr/>
          </p:nvSpPr>
          <p:spPr>
            <a:xfrm>
              <a:off x="3596881" y="2139440"/>
              <a:ext cx="1566863" cy="1704975"/>
            </a:xfrm>
            <a:prstGeom prst="line">
              <a:avLst/>
            </a:prstGeom>
            <a:ln w="25400" cap="flat" cmpd="sng">
              <a:solidFill>
                <a:srgbClr val="AFDDFF"/>
              </a:solidFill>
              <a:prstDash val="solid"/>
              <a:round/>
              <a:headEnd type="stealth" w="lg" len="med"/>
              <a:tailEnd type="stealth" w="lg" len="med"/>
            </a:ln>
          </p:spPr>
          <p:txBody>
            <a:bodyPr anchor="t"/>
            <a:lstStyle>
              <a:lvl1pPr marL="0" lvl="0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9" name="直接连接符 58"/>
            <p:cNvSpPr/>
            <p:nvPr/>
          </p:nvSpPr>
          <p:spPr>
            <a:xfrm flipH="1">
              <a:off x="3224215" y="2047762"/>
              <a:ext cx="376238" cy="1129903"/>
            </a:xfrm>
            <a:prstGeom prst="line">
              <a:avLst/>
            </a:prstGeom>
            <a:ln w="25400" cap="flat" cmpd="sng">
              <a:solidFill>
                <a:srgbClr val="AFDDFF"/>
              </a:solidFill>
              <a:prstDash val="solid"/>
              <a:round/>
              <a:headEnd type="stealth" w="lg" len="med"/>
              <a:tailEnd type="stealth" w="lg" len="med"/>
            </a:ln>
          </p:spPr>
          <p:txBody>
            <a:bodyPr anchor="t"/>
            <a:lstStyle>
              <a:lvl1pPr marL="0" lvl="0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 flipH="1" flipV="1">
              <a:off x="5103021" y="1840593"/>
              <a:ext cx="266700" cy="266700"/>
            </a:xfrm>
            <a:prstGeom prst="ellipse">
              <a:avLst/>
            </a:prstGeom>
            <a:noFill/>
            <a:ln w="25400" cap="flat" cmpd="sng">
              <a:solidFill>
                <a:srgbClr val="0854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>
              <a:lvl1pPr marL="0" lvl="0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" name="直接连接符 60"/>
            <p:cNvSpPr/>
            <p:nvPr/>
          </p:nvSpPr>
          <p:spPr>
            <a:xfrm flipH="1">
              <a:off x="3515918" y="2118009"/>
              <a:ext cx="79772" cy="1726406"/>
            </a:xfrm>
            <a:prstGeom prst="line">
              <a:avLst/>
            </a:prstGeom>
            <a:ln w="25400" cap="flat" cmpd="sng">
              <a:solidFill>
                <a:srgbClr val="AFDDFF"/>
              </a:solidFill>
              <a:prstDash val="solid"/>
              <a:round/>
              <a:headEnd type="stealth" w="lg" len="med"/>
              <a:tailEnd type="stealth" w="lg" len="med"/>
            </a:ln>
          </p:spPr>
          <p:txBody>
            <a:bodyPr anchor="t"/>
            <a:lstStyle>
              <a:lvl1pPr marL="0" lvl="0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2" name="直接连接符 61"/>
            <p:cNvSpPr/>
            <p:nvPr/>
          </p:nvSpPr>
          <p:spPr>
            <a:xfrm flipV="1">
              <a:off x="3513537" y="1682240"/>
              <a:ext cx="932259" cy="2114550"/>
            </a:xfrm>
            <a:prstGeom prst="line">
              <a:avLst/>
            </a:prstGeom>
            <a:ln w="25400" cap="flat" cmpd="sng">
              <a:solidFill>
                <a:srgbClr val="AFDDFF"/>
              </a:solidFill>
              <a:prstDash val="solid"/>
              <a:round/>
              <a:headEnd type="stealth" w="lg" len="med"/>
              <a:tailEnd type="stealth" w="lg" len="med"/>
            </a:ln>
          </p:spPr>
          <p:txBody>
            <a:bodyPr anchor="t"/>
            <a:lstStyle>
              <a:lvl1pPr marL="0" lvl="0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3" name="直接连接符 62"/>
            <p:cNvSpPr/>
            <p:nvPr/>
          </p:nvSpPr>
          <p:spPr>
            <a:xfrm flipH="1" flipV="1">
              <a:off x="3263506" y="3058602"/>
              <a:ext cx="279797" cy="648891"/>
            </a:xfrm>
            <a:prstGeom prst="line">
              <a:avLst/>
            </a:prstGeom>
            <a:ln w="25400" cap="flat" cmpd="sng">
              <a:solidFill>
                <a:srgbClr val="AFDDFF"/>
              </a:solidFill>
              <a:prstDash val="solid"/>
              <a:round/>
              <a:headEnd type="stealth" w="lg" len="med"/>
              <a:tailEnd type="stealth" w="lg" len="med"/>
            </a:ln>
          </p:spPr>
          <p:txBody>
            <a:bodyPr anchor="t"/>
            <a:lstStyle>
              <a:lvl1pPr marL="0" lvl="0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4" name="直接连接符 63"/>
            <p:cNvSpPr/>
            <p:nvPr/>
          </p:nvSpPr>
          <p:spPr>
            <a:xfrm flipH="1" flipV="1">
              <a:off x="4445797" y="1698909"/>
              <a:ext cx="717947" cy="2097881"/>
            </a:xfrm>
            <a:prstGeom prst="line">
              <a:avLst/>
            </a:prstGeom>
            <a:ln w="25400" cap="flat" cmpd="sng">
              <a:solidFill>
                <a:srgbClr val="AFDDFF"/>
              </a:solidFill>
              <a:prstDash val="solid"/>
              <a:round/>
              <a:headEnd type="stealth" w="lg" len="med"/>
              <a:tailEnd type="stealth" w="lg" len="med"/>
            </a:ln>
          </p:spPr>
          <p:txBody>
            <a:bodyPr anchor="t"/>
            <a:lstStyle>
              <a:lvl1pPr marL="0" lvl="0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5" name="直接连接符 64"/>
            <p:cNvSpPr/>
            <p:nvPr/>
          </p:nvSpPr>
          <p:spPr>
            <a:xfrm flipH="1" flipV="1">
              <a:off x="3595690" y="3796790"/>
              <a:ext cx="1568054" cy="0"/>
            </a:xfrm>
            <a:prstGeom prst="line">
              <a:avLst/>
            </a:prstGeom>
            <a:ln w="25400" cap="flat" cmpd="sng">
              <a:solidFill>
                <a:srgbClr val="AFDDFF"/>
              </a:solidFill>
              <a:prstDash val="solid"/>
              <a:round/>
              <a:headEnd type="stealth" w="lg" len="med"/>
              <a:tailEnd type="stealth" w="lg" len="med"/>
            </a:ln>
          </p:spPr>
          <p:txBody>
            <a:bodyPr anchor="t"/>
            <a:lstStyle>
              <a:lvl1pPr marL="0" lvl="0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6" name="直接连接符 65"/>
            <p:cNvSpPr/>
            <p:nvPr/>
          </p:nvSpPr>
          <p:spPr>
            <a:xfrm flipH="1" flipV="1">
              <a:off x="4445797" y="1682240"/>
              <a:ext cx="1031081" cy="1494235"/>
            </a:xfrm>
            <a:prstGeom prst="line">
              <a:avLst/>
            </a:prstGeom>
            <a:ln w="25400" cap="flat" cmpd="sng">
              <a:solidFill>
                <a:srgbClr val="AFDDFF"/>
              </a:solidFill>
              <a:prstDash val="solid"/>
              <a:round/>
              <a:headEnd type="stealth" w="lg" len="med"/>
              <a:tailEnd type="stealth" w="lg" len="med"/>
            </a:ln>
          </p:spPr>
          <p:txBody>
            <a:bodyPr anchor="t"/>
            <a:lstStyle>
              <a:lvl1pPr marL="0" lvl="0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7" name="直接连接符 66"/>
            <p:cNvSpPr/>
            <p:nvPr/>
          </p:nvSpPr>
          <p:spPr>
            <a:xfrm flipH="1" flipV="1">
              <a:off x="3594500" y="2139440"/>
              <a:ext cx="1827609" cy="1037035"/>
            </a:xfrm>
            <a:prstGeom prst="line">
              <a:avLst/>
            </a:prstGeom>
            <a:ln w="25400" cap="flat" cmpd="sng">
              <a:solidFill>
                <a:srgbClr val="AFDDFF"/>
              </a:solidFill>
              <a:prstDash val="solid"/>
              <a:round/>
              <a:headEnd type="stealth" w="lg" len="med"/>
              <a:tailEnd type="stealth" w="lg" len="med"/>
            </a:ln>
          </p:spPr>
          <p:txBody>
            <a:bodyPr anchor="t"/>
            <a:lstStyle>
              <a:lvl1pPr marL="0" lvl="0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8" name="直接连接符 67"/>
            <p:cNvSpPr/>
            <p:nvPr/>
          </p:nvSpPr>
          <p:spPr>
            <a:xfrm flipH="1">
              <a:off x="3515919" y="3176474"/>
              <a:ext cx="1906190" cy="619125"/>
            </a:xfrm>
            <a:prstGeom prst="line">
              <a:avLst/>
            </a:prstGeom>
            <a:ln w="25400" cap="flat" cmpd="sng">
              <a:solidFill>
                <a:srgbClr val="AFDDFF"/>
              </a:solidFill>
              <a:prstDash val="solid"/>
              <a:round/>
              <a:headEnd type="stealth" w="lg" len="med"/>
              <a:tailEnd type="stealth" w="lg" len="med"/>
            </a:ln>
          </p:spPr>
          <p:txBody>
            <a:bodyPr anchor="t"/>
            <a:lstStyle>
              <a:lvl1pPr marL="0" lvl="0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 flipV="1">
              <a:off x="3436146" y="3683681"/>
              <a:ext cx="159544" cy="160734"/>
            </a:xfrm>
            <a:prstGeom prst="ellipse">
              <a:avLst/>
            </a:prstGeom>
            <a:solidFill>
              <a:srgbClr val="0B69B1"/>
            </a:solidFill>
            <a:ln w="9525">
              <a:noFill/>
            </a:ln>
          </p:spPr>
          <p:txBody>
            <a:bodyPr rot="10800000" wrap="none" anchor="ctr"/>
            <a:lstStyle>
              <a:lvl1pPr marL="0" lvl="0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 flipV="1">
              <a:off x="3167065" y="3041934"/>
              <a:ext cx="159544" cy="159544"/>
            </a:xfrm>
            <a:prstGeom prst="ellipse">
              <a:avLst/>
            </a:prstGeom>
            <a:solidFill>
              <a:srgbClr val="0B69B1"/>
            </a:solidFill>
            <a:ln w="9525">
              <a:noFill/>
            </a:ln>
          </p:spPr>
          <p:txBody>
            <a:bodyPr rot="10800000" wrap="none" anchor="ctr"/>
            <a:lstStyle>
              <a:lvl1pPr marL="0" lvl="0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" name="直接连接符 70"/>
            <p:cNvSpPr/>
            <p:nvPr/>
          </p:nvSpPr>
          <p:spPr>
            <a:xfrm flipH="1">
              <a:off x="3515918" y="2079909"/>
              <a:ext cx="1789509" cy="1635919"/>
            </a:xfrm>
            <a:prstGeom prst="line">
              <a:avLst/>
            </a:prstGeom>
            <a:ln w="25400" cap="flat" cmpd="sng">
              <a:solidFill>
                <a:srgbClr val="0854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>
              <a:lvl1pPr marL="0" lvl="0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" name="直接连接符 71"/>
            <p:cNvSpPr/>
            <p:nvPr/>
          </p:nvSpPr>
          <p:spPr>
            <a:xfrm flipH="1" flipV="1">
              <a:off x="4314828" y="1682240"/>
              <a:ext cx="921544" cy="435769"/>
            </a:xfrm>
            <a:prstGeom prst="line">
              <a:avLst/>
            </a:prstGeom>
            <a:ln w="25400" cap="flat" cmpd="sng">
              <a:solidFill>
                <a:srgbClr val="0854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>
              <a:lvl1pPr marL="0" lvl="0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" name="直接连接符 72"/>
            <p:cNvSpPr/>
            <p:nvPr/>
          </p:nvSpPr>
          <p:spPr>
            <a:xfrm flipH="1">
              <a:off x="5163744" y="2079909"/>
              <a:ext cx="72628" cy="1764506"/>
            </a:xfrm>
            <a:prstGeom prst="line">
              <a:avLst/>
            </a:prstGeom>
            <a:ln w="25400" cap="flat" cmpd="sng">
              <a:solidFill>
                <a:srgbClr val="0854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>
              <a:lvl1pPr marL="0" lvl="0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4" name="直接连接符 73"/>
            <p:cNvSpPr/>
            <p:nvPr/>
          </p:nvSpPr>
          <p:spPr>
            <a:xfrm>
              <a:off x="3515918" y="2138250"/>
              <a:ext cx="1790700" cy="1190"/>
            </a:xfrm>
            <a:prstGeom prst="line">
              <a:avLst/>
            </a:prstGeom>
            <a:ln w="25400" cap="flat" cmpd="sng">
              <a:solidFill>
                <a:srgbClr val="085489"/>
              </a:solidFill>
              <a:prstDash val="solid"/>
              <a:round/>
              <a:headEnd type="stealth" w="lg" len="med"/>
              <a:tailEnd type="stealth" w="lg" len="med"/>
            </a:ln>
          </p:spPr>
          <p:txBody>
            <a:bodyPr anchor="t"/>
            <a:lstStyle>
              <a:lvl1pPr marL="0" lvl="0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5" name="直接连接符 74"/>
            <p:cNvSpPr/>
            <p:nvPr/>
          </p:nvSpPr>
          <p:spPr>
            <a:xfrm flipH="1">
              <a:off x="3236121" y="2081100"/>
              <a:ext cx="2037160" cy="1096565"/>
            </a:xfrm>
            <a:prstGeom prst="line">
              <a:avLst/>
            </a:prstGeom>
            <a:ln w="25400" cap="flat" cmpd="sng">
              <a:solidFill>
                <a:srgbClr val="0854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>
              <a:lvl1pPr marL="0" lvl="0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6" name="直接连接符 75"/>
            <p:cNvSpPr/>
            <p:nvPr/>
          </p:nvSpPr>
          <p:spPr>
            <a:xfrm>
              <a:off x="5273281" y="2118009"/>
              <a:ext cx="203597" cy="1059656"/>
            </a:xfrm>
            <a:prstGeom prst="line">
              <a:avLst/>
            </a:prstGeom>
            <a:ln w="25400" cap="flat" cmpd="sng">
              <a:solidFill>
                <a:srgbClr val="0854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>
              <a:lvl1pPr marL="0" lvl="0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 flipV="1">
              <a:off x="5163744" y="2044190"/>
              <a:ext cx="159544" cy="159544"/>
            </a:xfrm>
            <a:prstGeom prst="ellipse">
              <a:avLst/>
            </a:prstGeom>
            <a:solidFill>
              <a:srgbClr val="0B69B1"/>
            </a:solidFill>
            <a:ln w="9525">
              <a:noFill/>
            </a:ln>
          </p:spPr>
          <p:txBody>
            <a:bodyPr rot="10800000" wrap="none" anchor="ctr"/>
            <a:lstStyle>
              <a:lvl1pPr marL="0" lvl="0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 flipV="1">
              <a:off x="3515919" y="2046571"/>
              <a:ext cx="159544" cy="160735"/>
            </a:xfrm>
            <a:prstGeom prst="ellipse">
              <a:avLst/>
            </a:prstGeom>
            <a:solidFill>
              <a:srgbClr val="0B69B1"/>
            </a:solidFill>
            <a:ln w="9525">
              <a:noFill/>
            </a:ln>
          </p:spPr>
          <p:txBody>
            <a:bodyPr rot="10800000" wrap="none" anchor="ctr"/>
            <a:lstStyle>
              <a:lvl1pPr marL="0" lvl="0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 flipV="1">
              <a:off x="4314828" y="1623900"/>
              <a:ext cx="160735" cy="159544"/>
            </a:xfrm>
            <a:prstGeom prst="ellipse">
              <a:avLst/>
            </a:prstGeom>
            <a:solidFill>
              <a:srgbClr val="0B69B1"/>
            </a:solidFill>
            <a:ln w="9525">
              <a:noFill/>
            </a:ln>
          </p:spPr>
          <p:txBody>
            <a:bodyPr rot="10800000" wrap="none" anchor="ctr"/>
            <a:lstStyle>
              <a:lvl1pPr marL="0" lvl="0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 flipV="1">
              <a:off x="5361387" y="3058602"/>
              <a:ext cx="160734" cy="159544"/>
            </a:xfrm>
            <a:prstGeom prst="ellipse">
              <a:avLst/>
            </a:prstGeom>
            <a:solidFill>
              <a:srgbClr val="0B69B1"/>
            </a:solidFill>
            <a:ln w="9525">
              <a:noFill/>
            </a:ln>
          </p:spPr>
          <p:txBody>
            <a:bodyPr rot="10800000" wrap="none" anchor="ctr"/>
            <a:lstStyle>
              <a:lvl1pPr marL="0" lvl="0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 flipV="1">
              <a:off x="5076828" y="3715827"/>
              <a:ext cx="159544" cy="159544"/>
            </a:xfrm>
            <a:prstGeom prst="ellipse">
              <a:avLst/>
            </a:prstGeom>
            <a:solidFill>
              <a:srgbClr val="0B69B1"/>
            </a:solidFill>
            <a:ln w="9525">
              <a:noFill/>
            </a:ln>
          </p:spPr>
          <p:txBody>
            <a:bodyPr rot="10800000" wrap="none" anchor="ctr"/>
            <a:lstStyle>
              <a:lvl1pPr marL="0" lvl="0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82" name="TextBox 7"/>
          <p:cNvSpPr txBox="1"/>
          <p:nvPr/>
        </p:nvSpPr>
        <p:spPr>
          <a:xfrm>
            <a:off x="1592469" y="4863589"/>
            <a:ext cx="6828224" cy="1105239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知网节示例：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从“楚国之楚”到“三楚之楚”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楚文化地理分区演变研究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>
            <a:spLocks noChangeArrowheads="1"/>
          </p:cNvSpPr>
          <p:nvPr/>
        </p:nvSpPr>
        <p:spPr bwMode="auto">
          <a:xfrm>
            <a:off x="5243290" y="3198672"/>
            <a:ext cx="693617" cy="762000"/>
          </a:xfrm>
          <a:custGeom>
            <a:avLst/>
            <a:gdLst>
              <a:gd name="T0" fmla="*/ 508677 w 1926055"/>
              <a:gd name="T1" fmla="*/ 0 h 2119034"/>
              <a:gd name="T2" fmla="*/ 868366 w 1926055"/>
              <a:gd name="T3" fmla="*/ 148988 h 2119034"/>
              <a:gd name="T4" fmla="*/ 868730 w 1926055"/>
              <a:gd name="T5" fmla="*/ 149429 h 2119034"/>
              <a:gd name="T6" fmla="*/ 884055 w 1926055"/>
              <a:gd name="T7" fmla="*/ 146335 h 2119034"/>
              <a:gd name="T8" fmla="*/ 924704 w 1926055"/>
              <a:gd name="T9" fmla="*/ 186984 h 2119034"/>
              <a:gd name="T10" fmla="*/ 884055 w 1926055"/>
              <a:gd name="T11" fmla="*/ 227633 h 2119034"/>
              <a:gd name="T12" fmla="*/ 843406 w 1926055"/>
              <a:gd name="T13" fmla="*/ 186984 h 2119034"/>
              <a:gd name="T14" fmla="*/ 846601 w 1926055"/>
              <a:gd name="T15" fmla="*/ 171162 h 2119034"/>
              <a:gd name="T16" fmla="*/ 853236 w 1926055"/>
              <a:gd name="T17" fmla="*/ 161319 h 2119034"/>
              <a:gd name="T18" fmla="*/ 782332 w 1926055"/>
              <a:gd name="T19" fmla="*/ 102818 h 2119034"/>
              <a:gd name="T20" fmla="*/ 508677 w 1926055"/>
              <a:gd name="T21" fmla="*/ 19228 h 2119034"/>
              <a:gd name="T22" fmla="*/ 19228 w 1926055"/>
              <a:gd name="T23" fmla="*/ 508678 h 2119034"/>
              <a:gd name="T24" fmla="*/ 508677 w 1926055"/>
              <a:gd name="T25" fmla="*/ 998127 h 2119034"/>
              <a:gd name="T26" fmla="*/ 782332 w 1926055"/>
              <a:gd name="T27" fmla="*/ 914537 h 2119034"/>
              <a:gd name="T28" fmla="*/ 851968 w 1926055"/>
              <a:gd name="T29" fmla="*/ 857082 h 2119034"/>
              <a:gd name="T30" fmla="*/ 846601 w 1926055"/>
              <a:gd name="T31" fmla="*/ 849122 h 2119034"/>
              <a:gd name="T32" fmla="*/ 843406 w 1926055"/>
              <a:gd name="T33" fmla="*/ 833299 h 2119034"/>
              <a:gd name="T34" fmla="*/ 884055 w 1926055"/>
              <a:gd name="T35" fmla="*/ 792650 h 2119034"/>
              <a:gd name="T36" fmla="*/ 924704 w 1926055"/>
              <a:gd name="T37" fmla="*/ 833299 h 2119034"/>
              <a:gd name="T38" fmla="*/ 884055 w 1926055"/>
              <a:gd name="T39" fmla="*/ 873948 h 2119034"/>
              <a:gd name="T40" fmla="*/ 868233 w 1926055"/>
              <a:gd name="T41" fmla="*/ 870754 h 2119034"/>
              <a:gd name="T42" fmla="*/ 866714 w 1926055"/>
              <a:gd name="T43" fmla="*/ 869730 h 2119034"/>
              <a:gd name="T44" fmla="*/ 793083 w 1926055"/>
              <a:gd name="T45" fmla="*/ 930481 h 2119034"/>
              <a:gd name="T46" fmla="*/ 508677 w 1926055"/>
              <a:gd name="T47" fmla="*/ 1017355 h 2119034"/>
              <a:gd name="T48" fmla="*/ 0 w 1926055"/>
              <a:gd name="T49" fmla="*/ 508678 h 2119034"/>
              <a:gd name="T50" fmla="*/ 508677 w 1926055"/>
              <a:gd name="T51" fmla="*/ 0 h 21190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926055"/>
              <a:gd name="T79" fmla="*/ 0 h 2119034"/>
              <a:gd name="T80" fmla="*/ 1926055 w 1926055"/>
              <a:gd name="T81" fmla="*/ 2119034 h 211903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926055" h="2119034">
                <a:moveTo>
                  <a:pt x="1059517" y="0"/>
                </a:moveTo>
                <a:cubicBezTo>
                  <a:pt x="1352095" y="0"/>
                  <a:pt x="1616974" y="118591"/>
                  <a:pt x="1808709" y="310325"/>
                </a:cubicBezTo>
                <a:lnTo>
                  <a:pt x="1809467" y="311244"/>
                </a:lnTo>
                <a:lnTo>
                  <a:pt x="1841388" y="304799"/>
                </a:lnTo>
                <a:cubicBezTo>
                  <a:pt x="1888148" y="304799"/>
                  <a:pt x="1926055" y="342706"/>
                  <a:pt x="1926055" y="389466"/>
                </a:cubicBezTo>
                <a:cubicBezTo>
                  <a:pt x="1926055" y="436226"/>
                  <a:pt x="1888148" y="474133"/>
                  <a:pt x="1841388" y="474133"/>
                </a:cubicBezTo>
                <a:cubicBezTo>
                  <a:pt x="1794628" y="474133"/>
                  <a:pt x="1756721" y="436226"/>
                  <a:pt x="1756721" y="389466"/>
                </a:cubicBezTo>
                <a:cubicBezTo>
                  <a:pt x="1756721" y="377776"/>
                  <a:pt x="1759090" y="366639"/>
                  <a:pt x="1763375" y="356510"/>
                </a:cubicBezTo>
                <a:lnTo>
                  <a:pt x="1777196" y="336010"/>
                </a:lnTo>
                <a:lnTo>
                  <a:pt x="1629511" y="214159"/>
                </a:lnTo>
                <a:cubicBezTo>
                  <a:pt x="1466803" y="104236"/>
                  <a:pt x="1270655" y="40050"/>
                  <a:pt x="1059517" y="40050"/>
                </a:cubicBezTo>
                <a:cubicBezTo>
                  <a:pt x="496481" y="40050"/>
                  <a:pt x="40050" y="496481"/>
                  <a:pt x="40050" y="1059517"/>
                </a:cubicBezTo>
                <a:cubicBezTo>
                  <a:pt x="40050" y="1622553"/>
                  <a:pt x="496481" y="2078984"/>
                  <a:pt x="1059517" y="2078984"/>
                </a:cubicBezTo>
                <a:cubicBezTo>
                  <a:pt x="1270655" y="2078984"/>
                  <a:pt x="1466803" y="2014798"/>
                  <a:pt x="1629511" y="1904875"/>
                </a:cubicBezTo>
                <a:lnTo>
                  <a:pt x="1774554" y="1785204"/>
                </a:lnTo>
                <a:lnTo>
                  <a:pt x="1763375" y="1768623"/>
                </a:lnTo>
                <a:cubicBezTo>
                  <a:pt x="1759090" y="1758494"/>
                  <a:pt x="1756721" y="1747357"/>
                  <a:pt x="1756721" y="1735667"/>
                </a:cubicBezTo>
                <a:cubicBezTo>
                  <a:pt x="1756721" y="1688907"/>
                  <a:pt x="1794628" y="1651000"/>
                  <a:pt x="1841388" y="1651000"/>
                </a:cubicBezTo>
                <a:cubicBezTo>
                  <a:pt x="1888148" y="1651000"/>
                  <a:pt x="1926055" y="1688907"/>
                  <a:pt x="1926055" y="1735667"/>
                </a:cubicBezTo>
                <a:cubicBezTo>
                  <a:pt x="1926055" y="1782427"/>
                  <a:pt x="1888148" y="1820334"/>
                  <a:pt x="1841388" y="1820334"/>
                </a:cubicBezTo>
                <a:cubicBezTo>
                  <a:pt x="1829698" y="1820334"/>
                  <a:pt x="1818561" y="1817965"/>
                  <a:pt x="1808432" y="1813681"/>
                </a:cubicBezTo>
                <a:lnTo>
                  <a:pt x="1805269" y="1811548"/>
                </a:lnTo>
                <a:lnTo>
                  <a:pt x="1651903" y="1938086"/>
                </a:lnTo>
                <a:cubicBezTo>
                  <a:pt x="1482803" y="2052327"/>
                  <a:pt x="1278950" y="2119034"/>
                  <a:pt x="1059517" y="2119034"/>
                </a:cubicBezTo>
                <a:cubicBezTo>
                  <a:pt x="474362" y="2119034"/>
                  <a:pt x="0" y="1644672"/>
                  <a:pt x="0" y="1059517"/>
                </a:cubicBezTo>
                <a:cubicBezTo>
                  <a:pt x="0" y="474362"/>
                  <a:pt x="474362" y="0"/>
                  <a:pt x="1059517" y="0"/>
                </a:cubicBezTo>
                <a:close/>
              </a:path>
            </a:pathLst>
          </a:custGeom>
          <a:solidFill>
            <a:srgbClr val="72C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0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B</a:t>
            </a:r>
            <a:endParaRPr lang="zh-CN" altLang="en-US" sz="30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任意多边形 19"/>
          <p:cNvSpPr>
            <a:spLocks noChangeArrowheads="1"/>
          </p:cNvSpPr>
          <p:nvPr/>
        </p:nvSpPr>
        <p:spPr bwMode="auto">
          <a:xfrm flipH="1">
            <a:off x="3394173" y="3198672"/>
            <a:ext cx="692030" cy="762000"/>
          </a:xfrm>
          <a:custGeom>
            <a:avLst/>
            <a:gdLst>
              <a:gd name="T0" fmla="*/ 508677 w 1926055"/>
              <a:gd name="T1" fmla="*/ 0 h 2119034"/>
              <a:gd name="T2" fmla="*/ 868366 w 1926055"/>
              <a:gd name="T3" fmla="*/ 148988 h 2119034"/>
              <a:gd name="T4" fmla="*/ 868730 w 1926055"/>
              <a:gd name="T5" fmla="*/ 149429 h 2119034"/>
              <a:gd name="T6" fmla="*/ 884055 w 1926055"/>
              <a:gd name="T7" fmla="*/ 146335 h 2119034"/>
              <a:gd name="T8" fmla="*/ 924704 w 1926055"/>
              <a:gd name="T9" fmla="*/ 186984 h 2119034"/>
              <a:gd name="T10" fmla="*/ 884055 w 1926055"/>
              <a:gd name="T11" fmla="*/ 227633 h 2119034"/>
              <a:gd name="T12" fmla="*/ 843406 w 1926055"/>
              <a:gd name="T13" fmla="*/ 186984 h 2119034"/>
              <a:gd name="T14" fmla="*/ 846601 w 1926055"/>
              <a:gd name="T15" fmla="*/ 171162 h 2119034"/>
              <a:gd name="T16" fmla="*/ 853236 w 1926055"/>
              <a:gd name="T17" fmla="*/ 161319 h 2119034"/>
              <a:gd name="T18" fmla="*/ 782332 w 1926055"/>
              <a:gd name="T19" fmla="*/ 102818 h 2119034"/>
              <a:gd name="T20" fmla="*/ 508677 w 1926055"/>
              <a:gd name="T21" fmla="*/ 19228 h 2119034"/>
              <a:gd name="T22" fmla="*/ 19228 w 1926055"/>
              <a:gd name="T23" fmla="*/ 508678 h 2119034"/>
              <a:gd name="T24" fmla="*/ 508677 w 1926055"/>
              <a:gd name="T25" fmla="*/ 998127 h 2119034"/>
              <a:gd name="T26" fmla="*/ 782332 w 1926055"/>
              <a:gd name="T27" fmla="*/ 914537 h 2119034"/>
              <a:gd name="T28" fmla="*/ 851968 w 1926055"/>
              <a:gd name="T29" fmla="*/ 857082 h 2119034"/>
              <a:gd name="T30" fmla="*/ 846601 w 1926055"/>
              <a:gd name="T31" fmla="*/ 849122 h 2119034"/>
              <a:gd name="T32" fmla="*/ 843406 w 1926055"/>
              <a:gd name="T33" fmla="*/ 833299 h 2119034"/>
              <a:gd name="T34" fmla="*/ 884055 w 1926055"/>
              <a:gd name="T35" fmla="*/ 792650 h 2119034"/>
              <a:gd name="T36" fmla="*/ 924704 w 1926055"/>
              <a:gd name="T37" fmla="*/ 833299 h 2119034"/>
              <a:gd name="T38" fmla="*/ 884055 w 1926055"/>
              <a:gd name="T39" fmla="*/ 873948 h 2119034"/>
              <a:gd name="T40" fmla="*/ 868233 w 1926055"/>
              <a:gd name="T41" fmla="*/ 870754 h 2119034"/>
              <a:gd name="T42" fmla="*/ 866714 w 1926055"/>
              <a:gd name="T43" fmla="*/ 869730 h 2119034"/>
              <a:gd name="T44" fmla="*/ 793083 w 1926055"/>
              <a:gd name="T45" fmla="*/ 930481 h 2119034"/>
              <a:gd name="T46" fmla="*/ 508677 w 1926055"/>
              <a:gd name="T47" fmla="*/ 1017355 h 2119034"/>
              <a:gd name="T48" fmla="*/ 0 w 1926055"/>
              <a:gd name="T49" fmla="*/ 508678 h 2119034"/>
              <a:gd name="T50" fmla="*/ 508677 w 1926055"/>
              <a:gd name="T51" fmla="*/ 0 h 21190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926055"/>
              <a:gd name="T79" fmla="*/ 0 h 2119034"/>
              <a:gd name="T80" fmla="*/ 1926055 w 1926055"/>
              <a:gd name="T81" fmla="*/ 2119034 h 211903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926055" h="2119034">
                <a:moveTo>
                  <a:pt x="1059517" y="0"/>
                </a:moveTo>
                <a:cubicBezTo>
                  <a:pt x="1352095" y="0"/>
                  <a:pt x="1616974" y="118591"/>
                  <a:pt x="1808709" y="310325"/>
                </a:cubicBezTo>
                <a:lnTo>
                  <a:pt x="1809467" y="311244"/>
                </a:lnTo>
                <a:lnTo>
                  <a:pt x="1841388" y="304799"/>
                </a:lnTo>
                <a:cubicBezTo>
                  <a:pt x="1888148" y="304799"/>
                  <a:pt x="1926055" y="342706"/>
                  <a:pt x="1926055" y="389466"/>
                </a:cubicBezTo>
                <a:cubicBezTo>
                  <a:pt x="1926055" y="436226"/>
                  <a:pt x="1888148" y="474133"/>
                  <a:pt x="1841388" y="474133"/>
                </a:cubicBezTo>
                <a:cubicBezTo>
                  <a:pt x="1794628" y="474133"/>
                  <a:pt x="1756721" y="436226"/>
                  <a:pt x="1756721" y="389466"/>
                </a:cubicBezTo>
                <a:cubicBezTo>
                  <a:pt x="1756721" y="377776"/>
                  <a:pt x="1759090" y="366639"/>
                  <a:pt x="1763375" y="356510"/>
                </a:cubicBezTo>
                <a:lnTo>
                  <a:pt x="1777196" y="336010"/>
                </a:lnTo>
                <a:lnTo>
                  <a:pt x="1629511" y="214159"/>
                </a:lnTo>
                <a:cubicBezTo>
                  <a:pt x="1466803" y="104236"/>
                  <a:pt x="1270655" y="40050"/>
                  <a:pt x="1059517" y="40050"/>
                </a:cubicBezTo>
                <a:cubicBezTo>
                  <a:pt x="496481" y="40050"/>
                  <a:pt x="40050" y="496481"/>
                  <a:pt x="40050" y="1059517"/>
                </a:cubicBezTo>
                <a:cubicBezTo>
                  <a:pt x="40050" y="1622553"/>
                  <a:pt x="496481" y="2078984"/>
                  <a:pt x="1059517" y="2078984"/>
                </a:cubicBezTo>
                <a:cubicBezTo>
                  <a:pt x="1270655" y="2078984"/>
                  <a:pt x="1466803" y="2014798"/>
                  <a:pt x="1629511" y="1904875"/>
                </a:cubicBezTo>
                <a:lnTo>
                  <a:pt x="1774554" y="1785204"/>
                </a:lnTo>
                <a:lnTo>
                  <a:pt x="1763375" y="1768623"/>
                </a:lnTo>
                <a:cubicBezTo>
                  <a:pt x="1759090" y="1758494"/>
                  <a:pt x="1756721" y="1747357"/>
                  <a:pt x="1756721" y="1735667"/>
                </a:cubicBezTo>
                <a:cubicBezTo>
                  <a:pt x="1756721" y="1688907"/>
                  <a:pt x="1794628" y="1651000"/>
                  <a:pt x="1841388" y="1651000"/>
                </a:cubicBezTo>
                <a:cubicBezTo>
                  <a:pt x="1888148" y="1651000"/>
                  <a:pt x="1926055" y="1688907"/>
                  <a:pt x="1926055" y="1735667"/>
                </a:cubicBezTo>
                <a:cubicBezTo>
                  <a:pt x="1926055" y="1782427"/>
                  <a:pt x="1888148" y="1820334"/>
                  <a:pt x="1841388" y="1820334"/>
                </a:cubicBezTo>
                <a:cubicBezTo>
                  <a:pt x="1829698" y="1820334"/>
                  <a:pt x="1818561" y="1817965"/>
                  <a:pt x="1808432" y="1813681"/>
                </a:cubicBezTo>
                <a:lnTo>
                  <a:pt x="1805269" y="1811548"/>
                </a:lnTo>
                <a:lnTo>
                  <a:pt x="1651903" y="1938086"/>
                </a:lnTo>
                <a:cubicBezTo>
                  <a:pt x="1482803" y="2052327"/>
                  <a:pt x="1278950" y="2119034"/>
                  <a:pt x="1059517" y="2119034"/>
                </a:cubicBezTo>
                <a:cubicBezTo>
                  <a:pt x="474362" y="2119034"/>
                  <a:pt x="0" y="1644672"/>
                  <a:pt x="0" y="1059517"/>
                </a:cubicBezTo>
                <a:cubicBezTo>
                  <a:pt x="0" y="474362"/>
                  <a:pt x="474362" y="0"/>
                  <a:pt x="1059517" y="0"/>
                </a:cubicBezTo>
                <a:close/>
              </a:path>
            </a:pathLst>
          </a:custGeom>
          <a:solidFill>
            <a:srgbClr val="72C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0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endParaRPr lang="zh-CN" altLang="en-US" sz="30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>
            <a:spLocks noChangeArrowheads="1"/>
          </p:cNvSpPr>
          <p:nvPr/>
        </p:nvSpPr>
        <p:spPr bwMode="auto">
          <a:xfrm>
            <a:off x="4086000" y="3051000"/>
            <a:ext cx="1157288" cy="1008698"/>
          </a:xfrm>
          <a:prstGeom prst="ellipse">
            <a:avLst/>
          </a:prstGeom>
          <a:solidFill>
            <a:srgbClr val="60A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CNKI</a:t>
            </a:r>
            <a:endParaRPr lang="zh-CN" altLang="en-US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5936908" y="3366550"/>
            <a:ext cx="2076089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1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搜索：中国知网</a:t>
            </a:r>
            <a:endParaRPr lang="zh-CN" altLang="en-US" sz="21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616532" y="3366550"/>
            <a:ext cx="277764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1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http://www.cnki.net/</a:t>
            </a:r>
            <a:endParaRPr lang="en-US" altLang="zh-CN" sz="21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16391"/>
          <p:cNvSpPr txBox="1"/>
          <p:nvPr/>
        </p:nvSpPr>
        <p:spPr>
          <a:xfrm>
            <a:off x="468000" y="1485000"/>
            <a:ext cx="2700000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noProof="1">
                <a:solidFill>
                  <a:prstClr val="white"/>
                </a:solidFill>
                <a:latin typeface="Arial" panose="020B0604020202020204" charset="-122"/>
                <a:ea typeface="微软雅黑" panose="020B0503020204020204" pitchFamily="34" charset="-122"/>
                <a:cs typeface="+mn-ea"/>
              </a:rPr>
              <a:t>如何找到中国知网</a:t>
            </a:r>
            <a:endParaRPr lang="zh-CN" altLang="en-US" sz="2400" b="1" noProof="1">
              <a:solidFill>
                <a:prstClr val="white"/>
              </a:solidFill>
              <a:latin typeface="Arial" panose="020B060402020202020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0270" y="1267460"/>
            <a:ext cx="7548880" cy="457581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00835" y="3960495"/>
            <a:ext cx="772160" cy="44069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85927"/>
            <a:ext cx="9144000" cy="5913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7537"/>
            <a:ext cx="7957373" cy="264141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627" y="1418317"/>
            <a:ext cx="7866667" cy="504127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71" y="2309045"/>
            <a:ext cx="8765545" cy="370609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83410" y="102589"/>
            <a:ext cx="6594910" cy="9666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3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知网节</a:t>
            </a:r>
            <a:r>
              <a:rPr lang="en-US" altLang="zh-CN" sz="203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30" dirty="0">
                <a:solidFill>
                  <a:prstClr val="white"/>
                </a:solidFill>
                <a:latin typeface="宋体" panose="02010600030101010101" pitchFamily="2" charset="-122"/>
                <a:sym typeface="+mn-ea"/>
              </a:rPr>
              <a:t>文献的知识网络，了解研究主题的来龙去脉</a:t>
            </a:r>
            <a:endParaRPr lang="zh-CN" altLang="en-US" sz="2030" dirty="0">
              <a:solidFill>
                <a:prstClr val="white"/>
              </a:solidFill>
              <a:latin typeface="宋体" panose="02010600030101010101" pitchFamily="2" charset="-122"/>
              <a:sym typeface="+mn-ea"/>
            </a:endParaRPr>
          </a:p>
          <a:p>
            <a:pPr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030" b="1" dirty="0">
              <a:solidFill>
                <a:prstClr val="white"/>
              </a:solidFill>
              <a:latin typeface="宋体" panose="02010600030101010101" pitchFamily="2" charset="-122"/>
              <a:sym typeface="+mn-ea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zh-CN" sz="203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82661"/>
            <a:ext cx="9144000" cy="56408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68" y="782660"/>
            <a:ext cx="9144000" cy="56408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5412" y="249833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关键词知网节</a:t>
            </a:r>
            <a:endParaRPr lang="zh-CN" altLang="en-US" sz="2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714" y="1771857"/>
            <a:ext cx="6828571" cy="33142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169" y="2259584"/>
            <a:ext cx="7447619" cy="34952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0048" y="2816853"/>
            <a:ext cx="5923809" cy="31142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7169" y="2956297"/>
            <a:ext cx="7628571" cy="33142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1648" y="3205623"/>
            <a:ext cx="7023140" cy="3064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2184" y="184781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机构知网节</a:t>
            </a:r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3864" y="964869"/>
            <a:ext cx="8113022" cy="311476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16475">
            <a:off x="383864" y="964868"/>
            <a:ext cx="8113022" cy="544324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47" y="929000"/>
            <a:ext cx="7561905" cy="5000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762" y="648047"/>
            <a:ext cx="7390476" cy="5561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图片 3" descr="D:\2016年8月工作内容\总库介绍图片\基金知网节1.png基金知网节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04192" y="1593000"/>
            <a:ext cx="7905267" cy="4266000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420955" y="957263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基金、学科、出版物知网节</a:t>
            </a:r>
            <a:endParaRPr lang="zh-CN" altLang="en-US" noProof="1"/>
          </a:p>
        </p:txBody>
      </p:sp>
      <p:pic>
        <p:nvPicPr>
          <p:cNvPr id="5" name="图片 4" descr="D:\2016年8月工作内容\总库介绍图片\知网节学科1.png知网节学科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0955" y="1867033"/>
            <a:ext cx="7905266" cy="3991967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6" name="图片 5" descr="D:\2016年8月工作内容\总库介绍图片\期刊详情世界经济政治.png期刊详情世界经济政治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7779" y="2282720"/>
            <a:ext cx="8059762" cy="3991967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28673"/>
          <p:cNvSpPr>
            <a:spLocks noGrp="1"/>
          </p:cNvSpPr>
          <p:nvPr>
            <p:ph type="title"/>
          </p:nvPr>
        </p:nvSpPr>
        <p:spPr>
          <a:xfrm>
            <a:off x="386644" y="781593"/>
            <a:ext cx="5612434" cy="369332"/>
          </a:xfrm>
        </p:spPr>
        <p:txBody>
          <a:bodyPr vert="horz" wrap="none" lIns="91440" tIns="45720" rIns="91440" bIns="45720" rtlCol="0" anchor="ctr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zh-CN" altLang="en-US" sz="2000" b="1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检索结果可视化——比例、数量比较、趋势比较</a:t>
            </a:r>
            <a:endParaRPr lang="zh-CN" altLang="en-US" sz="2000" b="1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516" y="1532613"/>
            <a:ext cx="6571477" cy="3546797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962" y="2004216"/>
            <a:ext cx="6497851" cy="3553975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158" y="2522431"/>
            <a:ext cx="6613326" cy="3553976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33793"/>
          <p:cNvSpPr>
            <a:spLocks noGrp="1"/>
          </p:cNvSpPr>
          <p:nvPr>
            <p:ph type="title"/>
          </p:nvPr>
        </p:nvSpPr>
        <p:spPr>
          <a:xfrm>
            <a:off x="727437" y="762277"/>
            <a:ext cx="2492990" cy="369332"/>
          </a:xfrm>
        </p:spPr>
        <p:txBody>
          <a:bodyPr vert="horz" wrap="none" lIns="91440" tIns="45720" rIns="91440" bIns="45720" rtlCol="0" anchor="ctr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zh-CN" altLang="en-US" sz="2000" b="1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文献计量可视化分析</a:t>
            </a:r>
            <a:endParaRPr lang="zh-CN" altLang="en-US" sz="2000" b="1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578" name="文本占位符 33794"/>
          <p:cNvSpPr>
            <a:spLocks noGrp="1"/>
          </p:cNvSpPr>
          <p:nvPr>
            <p:ph idx="1"/>
          </p:nvPr>
        </p:nvSpPr>
        <p:spPr>
          <a:xfrm>
            <a:off x="727437" y="1301630"/>
            <a:ext cx="7983194" cy="4797794"/>
          </a:xfrm>
        </p:spPr>
        <p:txBody>
          <a:bodyPr vert="horz" wrap="square" lIns="75601" tIns="37800" rIns="75601" bIns="37800" rtlCol="0" anchor="t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</a:rPr>
              <a:t>指标分析</a:t>
            </a:r>
            <a:endParaRPr lang="zh-CN" altLang="en-US" sz="1800" b="1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sym typeface="Arial" panose="020B0604020202020204" pitchFamily="34" charset="0"/>
              </a:rPr>
              <a:t>通过多种科学指标，从总量和均值不同角度定量分析评价，指标包括：文献数、总参考文献数、总被引数、总下载数、篇均参考文献数、篇均被引数、篇均下载数。</a:t>
            </a:r>
            <a:endParaRPr lang="zh-CN" altLang="en-US" sz="1600" dirty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</a:rPr>
              <a:t>趋势分析</a:t>
            </a:r>
            <a:endParaRPr lang="zh-CN" altLang="en-US" sz="1800" b="1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通过对一组文献年趋势、参考文献年趋势、被引文献年趋势，三条趋势线对比分析，发现一组文献的影响力走势。</a:t>
            </a:r>
            <a:endParaRPr lang="zh-CN" altLang="en-US" sz="1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</a:rPr>
              <a:t>分布分析</a:t>
            </a:r>
            <a:endParaRPr lang="zh-CN" altLang="en-US" sz="1800" b="1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从资源类型、学科、来源、基金、作者、机构等六个方面对一组文献进行分布分析，发现不同分布下的重点因素。</a:t>
            </a:r>
            <a:endParaRPr lang="zh-CN" altLang="en-US" sz="1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</a:rPr>
              <a:t>关系分析</a:t>
            </a:r>
            <a:endParaRPr lang="zh-CN" altLang="en-US" sz="1800" b="1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sym typeface="Arial" panose="020B0604020202020204" pitchFamily="34" charset="0"/>
              </a:rPr>
              <a:t>文献互引网络：文献之间的引用关系，发现重点文献；</a:t>
            </a:r>
            <a:endParaRPr lang="zh-CN" altLang="en-US" sz="1600" dirty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sym typeface="Arial" panose="020B0604020202020204" pitchFamily="34" charset="0"/>
              </a:rPr>
              <a:t>关键词共现网络：关键词共现关系，发现一组文献的主题及相互关系；</a:t>
            </a:r>
            <a:endParaRPr lang="zh-CN" altLang="en-US" sz="1600" dirty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sym typeface="Arial" panose="020B0604020202020204" pitchFamily="34" charset="0"/>
              </a:rPr>
              <a:t>作者合作网络：作者合作关系，发现一组文献的核心作者</a:t>
            </a:r>
            <a:endParaRPr lang="zh-CN" altLang="en-US" sz="1600" dirty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3200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35841"/>
          <p:cNvSpPr>
            <a:spLocks noGrp="1"/>
          </p:cNvSpPr>
          <p:nvPr>
            <p:ph type="title"/>
          </p:nvPr>
        </p:nvSpPr>
        <p:spPr/>
        <p:txBody>
          <a:bodyPr vert="horz" wrap="none" lIns="91440" tIns="45720" rIns="91440" bIns="45720" rtlCol="0" anchor="ctr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zh-CN" altLang="en-US" sz="2000" b="1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文献计量可视化分析——研究方向分析</a:t>
            </a:r>
            <a:endParaRPr lang="zh-CN" altLang="en-US" sz="2000" b="1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602" name="文本占位符 35842"/>
          <p:cNvSpPr>
            <a:spLocks noGrp="1"/>
          </p:cNvSpPr>
          <p:nvPr>
            <p:ph idx="1"/>
          </p:nvPr>
        </p:nvSpPr>
        <p:spPr>
          <a:xfrm>
            <a:off x="628651" y="1345695"/>
            <a:ext cx="7886699" cy="2215754"/>
          </a:xfrm>
        </p:spPr>
        <p:txBody>
          <a:bodyPr vert="horz" wrap="square" lIns="75601" tIns="37800" rIns="75601" bIns="3780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利用文献计量可视化分析功能可以分析某个研究方向的发展情况</a:t>
            </a:r>
            <a:endParaRPr lang="zh-CN" altLang="en-US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分析“供给侧结构性改革”研究进展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>
                <a:solidFill>
                  <a:schemeClr val="bg1"/>
                </a:solidFill>
              </a:rPr>
              <a:t>样例：文献库专业检索篇名包含</a:t>
            </a:r>
            <a:r>
              <a:rPr lang="en-US" altLang="zh-CN" sz="2000" dirty="0">
                <a:solidFill>
                  <a:schemeClr val="bg1"/>
                </a:solidFill>
              </a:rPr>
              <a:t>“</a:t>
            </a:r>
            <a:r>
              <a:rPr lang="zh-CN" altLang="en-US" sz="2000" dirty="0">
                <a:solidFill>
                  <a:schemeClr val="bg1"/>
                </a:solidFill>
              </a:rPr>
              <a:t>供给侧结构性改革</a:t>
            </a:r>
            <a:r>
              <a:rPr lang="en-US" altLang="zh-CN" sz="2000" dirty="0">
                <a:solidFill>
                  <a:schemeClr val="bg1"/>
                </a:solidFill>
              </a:rPr>
              <a:t>”</a:t>
            </a:r>
            <a:r>
              <a:rPr lang="zh-CN" altLang="en-US" sz="2000" dirty="0">
                <a:solidFill>
                  <a:schemeClr val="bg1"/>
                </a:solidFill>
              </a:rPr>
              <a:t>，被引量大于</a:t>
            </a:r>
            <a:r>
              <a:rPr lang="en-US" altLang="zh-CN" sz="2000" dirty="0">
                <a:solidFill>
                  <a:schemeClr val="bg1"/>
                </a:solidFill>
              </a:rPr>
              <a:t>1</a:t>
            </a:r>
            <a:r>
              <a:rPr lang="zh-CN" altLang="en-US" sz="2000" dirty="0">
                <a:solidFill>
                  <a:schemeClr val="bg1"/>
                </a:solidFill>
              </a:rPr>
              <a:t>的文献，共得到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452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2000" dirty="0">
                <a:solidFill>
                  <a:schemeClr val="bg1"/>
                </a:solidFill>
              </a:rPr>
              <a:t>篇关于</a:t>
            </a:r>
            <a:r>
              <a:rPr lang="en-US" altLang="zh-CN" sz="2000" dirty="0">
                <a:solidFill>
                  <a:schemeClr val="bg1"/>
                </a:solidFill>
              </a:rPr>
              <a:t>“</a:t>
            </a:r>
            <a:r>
              <a:rPr lang="zh-CN" altLang="en-US" sz="2000" dirty="0">
                <a:solidFill>
                  <a:schemeClr val="bg1"/>
                </a:solidFill>
                <a:sym typeface="宋体" panose="02010600030101010101" pitchFamily="2" charset="-122"/>
              </a:rPr>
              <a:t>供给侧结构性改革</a:t>
            </a:r>
            <a:r>
              <a:rPr lang="en-US" altLang="zh-CN" sz="2000" dirty="0">
                <a:solidFill>
                  <a:schemeClr val="bg1"/>
                </a:solidFill>
              </a:rPr>
              <a:t>”</a:t>
            </a:r>
            <a:r>
              <a:rPr lang="zh-CN" altLang="en-US" sz="2000" dirty="0">
                <a:solidFill>
                  <a:schemeClr val="bg1"/>
                </a:solidFill>
              </a:rPr>
              <a:t>的文献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8288" y="3686975"/>
            <a:ext cx="6875387" cy="28058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占位符 37890"/>
          <p:cNvSpPr>
            <a:spLocks noGrp="1"/>
          </p:cNvSpPr>
          <p:nvPr>
            <p:ph idx="1"/>
          </p:nvPr>
        </p:nvSpPr>
        <p:spPr>
          <a:xfrm>
            <a:off x="925512" y="1457876"/>
            <a:ext cx="7642487" cy="1848752"/>
          </a:xfrm>
        </p:spPr>
        <p:txBody>
          <a:bodyPr vert="horz" lIns="75601" tIns="37800" rIns="75601" bIns="37800" rtlCol="0" anchor="t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bg1"/>
                </a:solidFill>
              </a:rPr>
              <a:t>趋势分析</a:t>
            </a:r>
            <a:endParaRPr lang="zh-CN" altLang="en-US" sz="18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所选文献、参考文献、引证文献三条趋势线可以看出，参考文献与所选文献向上的趋势较为接近，说明“供给侧结构性改革”处于发展阶段，但引证文献数量远大于所选文献，说明“供给侧结构性改革”学术传播很快，吸引了更多的学者研究“供给侧结构性改革”。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4817" name="标题 35841"/>
          <p:cNvSpPr>
            <a:spLocks noGrp="1"/>
          </p:cNvSpPr>
          <p:nvPr>
            <p:ph type="title"/>
          </p:nvPr>
        </p:nvSpPr>
        <p:spPr>
          <a:xfrm>
            <a:off x="515229" y="721057"/>
            <a:ext cx="6704100" cy="857250"/>
          </a:xfrm>
        </p:spPr>
        <p:txBody>
          <a:bodyPr vert="horz" wrap="square" lIns="75601" tIns="37800" rIns="75601" bIns="37800" rtlCol="0" anchor="ctr"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zh-CN" altLang="en-US" sz="2000" b="1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文献计量可视化分析——研究方向分析</a:t>
            </a:r>
            <a:endParaRPr lang="zh-CN" altLang="en-US" sz="2000" b="1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410" y="3528841"/>
            <a:ext cx="7246273" cy="2759417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059" y="3528840"/>
            <a:ext cx="1458000" cy="2759417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文本占位符 38914"/>
          <p:cNvSpPr>
            <a:spLocks noGrp="1"/>
          </p:cNvSpPr>
          <p:nvPr>
            <p:ph idx="1"/>
          </p:nvPr>
        </p:nvSpPr>
        <p:spPr>
          <a:xfrm>
            <a:off x="168813" y="1363398"/>
            <a:ext cx="4683348" cy="4678092"/>
          </a:xfrm>
        </p:spPr>
        <p:txBody>
          <a:bodyPr vert="horz" lIns="75601" tIns="37800" rIns="75601" bIns="37800" rtlCol="0" anchor="t"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bg1"/>
                </a:solidFill>
              </a:rPr>
              <a:t>分布分析</a:t>
            </a:r>
            <a:endParaRPr lang="zh-CN" altLang="en-US" sz="3200" dirty="0">
              <a:solidFill>
                <a:schemeClr val="bg1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资源类型分布可以看出，现在“供给侧结构性改革”的研究主要集中在期刊类型的学术研究中。</a:t>
            </a:r>
            <a:endParaRPr lang="en-US" altLang="zh-CN" dirty="0">
              <a:solidFill>
                <a:schemeClr val="bg1"/>
              </a:solidFill>
            </a:endParaRPr>
          </a:p>
          <a:p>
            <a:pPr lvl="1" algn="just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学科分布可以看出，“供给侧结构性改革”集中在经济与管理科学、社会科学</a:t>
            </a:r>
            <a:r>
              <a:rPr lang="en-US" altLang="zh-CN" dirty="0">
                <a:solidFill>
                  <a:schemeClr val="bg1"/>
                </a:solidFill>
              </a:rPr>
              <a:t>I</a:t>
            </a:r>
            <a:r>
              <a:rPr lang="zh-CN" altLang="en-US" dirty="0">
                <a:solidFill>
                  <a:schemeClr val="bg1"/>
                </a:solidFill>
              </a:rPr>
              <a:t>辑与</a:t>
            </a:r>
            <a:r>
              <a:rPr lang="en-US" altLang="zh-CN" dirty="0">
                <a:solidFill>
                  <a:schemeClr val="bg1"/>
                </a:solidFill>
              </a:rPr>
              <a:t>II</a:t>
            </a:r>
            <a:r>
              <a:rPr lang="zh-CN" altLang="en-US" dirty="0">
                <a:solidFill>
                  <a:schemeClr val="bg1"/>
                </a:solidFill>
              </a:rPr>
              <a:t>辑、农业科技等学科中，主要研究可行性和商业价值。</a:t>
            </a:r>
            <a:endParaRPr lang="en-US" altLang="zh-CN" dirty="0">
              <a:solidFill>
                <a:schemeClr val="bg1"/>
              </a:solidFill>
            </a:endParaRPr>
          </a:p>
          <a:p>
            <a:pPr lvl="1" algn="just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从基金分布中可以看出，“供给侧结构性改革”的研究主要依靠“其他”与“国家社会科学基金”和“国家社会科学基金”的支撑。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4817" name="标题 35841"/>
          <p:cNvSpPr>
            <a:spLocks noGrp="1"/>
          </p:cNvSpPr>
          <p:nvPr>
            <p:ph type="title"/>
          </p:nvPr>
        </p:nvSpPr>
        <p:spPr>
          <a:xfrm>
            <a:off x="208432" y="394335"/>
            <a:ext cx="6433678" cy="857250"/>
          </a:xfrm>
        </p:spPr>
        <p:txBody>
          <a:bodyPr vert="horz" wrap="square" lIns="75601" tIns="37800" rIns="75601" bIns="37800" rtlCol="0" anchor="ctr">
            <a:normAutofit/>
          </a:bodyPr>
          <a:lstStyle/>
          <a:p>
            <a:pPr fontAlgn="base"/>
            <a:r>
              <a:rPr lang="zh-CN" altLang="en-US" sz="2000" b="1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文献计量可视化分析——研究方向分析</a:t>
            </a:r>
            <a:endParaRPr lang="zh-CN" altLang="en-US" sz="2000" b="1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0868" y="401936"/>
            <a:ext cx="3933126" cy="1910023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368" y="2456853"/>
            <a:ext cx="3933126" cy="208918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868" y="4690936"/>
            <a:ext cx="3934319" cy="2042649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文本占位符 43009"/>
          <p:cNvSpPr>
            <a:spLocks noGrp="1"/>
          </p:cNvSpPr>
          <p:nvPr>
            <p:ph idx="1"/>
          </p:nvPr>
        </p:nvSpPr>
        <p:spPr>
          <a:xfrm>
            <a:off x="563073" y="1458995"/>
            <a:ext cx="7877541" cy="3394472"/>
          </a:xfrm>
        </p:spPr>
        <p:txBody>
          <a:bodyPr vert="horz" lIns="75601" tIns="37800" rIns="75601" bIns="3780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bg1"/>
                </a:solidFill>
              </a:rPr>
              <a:t>利用文献分析功能可以分析学者的研究方向及合作情况</a:t>
            </a:r>
            <a:endParaRPr lang="zh-CN" altLang="en-US" sz="1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bg1"/>
                </a:solidFill>
              </a:rPr>
              <a:t>分析	上海市人民政府发展研究中心主任 党组书记 研究员 博士生导师肖林教授的学术研究情况。</a:t>
            </a:r>
            <a:endParaRPr lang="zh-CN" altLang="en-US" sz="1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</a:rPr>
              <a:t>样本</a:t>
            </a:r>
            <a:r>
              <a:rPr lang="zh-CN" altLang="en-US" sz="1800" dirty="0">
                <a:solidFill>
                  <a:schemeClr val="bg1"/>
                </a:solidFill>
              </a:rPr>
              <a:t>：</a:t>
            </a:r>
            <a:endParaRPr lang="zh-CN" altLang="en-US" sz="18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1575" dirty="0">
                <a:solidFill>
                  <a:schemeClr val="bg1"/>
                </a:solidFill>
              </a:rPr>
              <a:t>文献库检索作者为肖林的文献</a:t>
            </a:r>
            <a:endParaRPr lang="zh-CN" altLang="en-US" sz="1575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1575" dirty="0">
                <a:solidFill>
                  <a:schemeClr val="bg1"/>
                </a:solidFill>
              </a:rPr>
              <a:t>选取全部</a:t>
            </a:r>
            <a:r>
              <a:rPr lang="en-US" altLang="zh-CN" sz="1500" dirty="0">
                <a:solidFill>
                  <a:schemeClr val="bg1"/>
                </a:solidFill>
              </a:rPr>
              <a:t>24</a:t>
            </a:r>
            <a:r>
              <a:rPr lang="zh-CN" altLang="en-US" sz="1575" dirty="0">
                <a:solidFill>
                  <a:schemeClr val="bg1"/>
                </a:solidFill>
              </a:rPr>
              <a:t>条文献</a:t>
            </a:r>
            <a:endParaRPr lang="zh-CN" altLang="en-US" sz="1575" dirty="0">
              <a:solidFill>
                <a:schemeClr val="bg1"/>
              </a:solidFill>
            </a:endParaRPr>
          </a:p>
        </p:txBody>
      </p:sp>
      <p:sp>
        <p:nvSpPr>
          <p:cNvPr id="46082" name="文本占位符 44034"/>
          <p:cNvSpPr>
            <a:spLocks noGrp="1"/>
          </p:cNvSpPr>
          <p:nvPr/>
        </p:nvSpPr>
        <p:spPr>
          <a:xfrm>
            <a:off x="504733" y="4314230"/>
            <a:ext cx="5903119" cy="812006"/>
          </a:xfrm>
          <a:prstGeom prst="rect">
            <a:avLst/>
          </a:prstGeom>
          <a:noFill/>
          <a:ln w="9525">
            <a:noFill/>
          </a:ln>
        </p:spPr>
        <p:txBody>
          <a:bodyPr lIns="75601" tIns="37800" rIns="75601" bIns="37800" anchor="t"/>
          <a:lstStyle>
            <a:lvl1pPr marL="377825" lvl="0" indent="-377825" algn="l" defTabSz="1008380" eaLnBrk="1" fontAlgn="base" latinLnBrk="0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600" b="0" i="0" u="non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19150" lvl="1" indent="-314325" algn="l" defTabSz="1008380" eaLnBrk="1" fontAlgn="base" latinLnBrk="0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200" b="0" i="0" u="non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260475" lvl="2" indent="-252095" algn="l" defTabSz="1008380" eaLnBrk="1" fontAlgn="base" latinLnBrk="0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900" b="0" i="0" u="non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64030" lvl="3" indent="-252730" algn="l" defTabSz="1008380" eaLnBrk="1" fontAlgn="base" latinLnBrk="0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700" b="0" i="0" u="non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268855" lvl="4" indent="-252730" algn="l" defTabSz="1008380" eaLnBrk="1" fontAlgn="base" latinLnBrk="0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700" b="0" i="0" u="non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1008380" eaLnBrk="1" fontAlgn="base" latinLnBrk="0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700" b="0" i="0" u="non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1008380" eaLnBrk="1" fontAlgn="base" latinLnBrk="0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700" b="0" i="0" u="non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1008380" eaLnBrk="1" fontAlgn="base" latinLnBrk="0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700" b="0" i="0" u="non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1008380" eaLnBrk="1" fontAlgn="base" latinLnBrk="0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700" b="0" i="0" u="non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zh-CN" altLang="en-US" sz="1800" noProof="1">
                <a:solidFill>
                  <a:schemeClr val="bg1"/>
                </a:solidFill>
              </a:rPr>
              <a:t>指标分析</a:t>
            </a:r>
            <a:endParaRPr lang="zh-CN" altLang="en-US" sz="1800" noProof="1">
              <a:solidFill>
                <a:schemeClr val="bg1"/>
              </a:solidFill>
            </a:endParaRPr>
          </a:p>
          <a:p>
            <a:pPr lvl="1" fontAlgn="base"/>
            <a:r>
              <a:rPr lang="zh-CN" altLang="en-US" sz="1575" noProof="1">
                <a:solidFill>
                  <a:schemeClr val="bg1"/>
                </a:solidFill>
              </a:rPr>
              <a:t>肖林教授发表文献</a:t>
            </a:r>
            <a:r>
              <a:rPr lang="en-US" altLang="zh-CN" sz="1500" noProof="1">
                <a:solidFill>
                  <a:schemeClr val="bg1"/>
                </a:solidFill>
              </a:rPr>
              <a:t>24</a:t>
            </a:r>
            <a:r>
              <a:rPr lang="zh-CN" altLang="en-US" sz="1575" noProof="1">
                <a:solidFill>
                  <a:schemeClr val="bg1"/>
                </a:solidFill>
              </a:rPr>
              <a:t>篇，篇均被引</a:t>
            </a:r>
            <a:r>
              <a:rPr lang="en-US" altLang="zh-CN" sz="1500" noProof="1">
                <a:solidFill>
                  <a:schemeClr val="bg1"/>
                </a:solidFill>
              </a:rPr>
              <a:t>3.29</a:t>
            </a:r>
            <a:r>
              <a:rPr lang="zh-CN" altLang="en-US" sz="1575" noProof="1">
                <a:solidFill>
                  <a:schemeClr val="bg1"/>
                </a:solidFill>
              </a:rPr>
              <a:t>次。</a:t>
            </a:r>
            <a:endParaRPr lang="zh-CN" altLang="en-US" sz="1575" noProof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zh-CN" altLang="en-US" sz="1575" noProof="1"/>
          </a:p>
          <a:p>
            <a:pPr marL="0" indent="0">
              <a:buNone/>
            </a:pPr>
            <a:endParaRPr lang="zh-CN" altLang="en-US" sz="1950" noProof="1"/>
          </a:p>
        </p:txBody>
      </p:sp>
      <p:sp>
        <p:nvSpPr>
          <p:cNvPr id="34817" name="标题 35841"/>
          <p:cNvSpPr>
            <a:spLocks noGrp="1"/>
          </p:cNvSpPr>
          <p:nvPr>
            <p:ph type="title"/>
          </p:nvPr>
        </p:nvSpPr>
        <p:spPr>
          <a:xfrm>
            <a:off x="563074" y="601745"/>
            <a:ext cx="5786438" cy="857250"/>
          </a:xfrm>
        </p:spPr>
        <p:txBody>
          <a:bodyPr vert="horz" wrap="square" lIns="75601" tIns="37800" rIns="75601" bIns="37800" rtlCol="0" anchor="ctr">
            <a:normAutofit/>
          </a:bodyPr>
          <a:lstStyle/>
          <a:p>
            <a:pPr fontAlgn="base"/>
            <a:r>
              <a:rPr lang="zh-CN" altLang="en-US" sz="2000" b="1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文献计量可视化分析——学者分析</a:t>
            </a:r>
            <a:endParaRPr lang="zh-CN" altLang="en-US" sz="2000" b="1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8410" y="5399005"/>
            <a:ext cx="5514286" cy="964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200"/>
            <a:ext cx="9144000" cy="594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出自【趣你的PPT】(微信:qunideppt)：最优质的PPT资源库"/>
          <p:cNvSpPr/>
          <p:nvPr/>
        </p:nvSpPr>
        <p:spPr>
          <a:xfrm>
            <a:off x="4047920" y="2446569"/>
            <a:ext cx="4348845" cy="1789675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6" name="出自【趣你的PPT】(微信:qunideppt)：最优质的PPT资源库"/>
          <p:cNvSpPr txBox="1"/>
          <p:nvPr/>
        </p:nvSpPr>
        <p:spPr>
          <a:xfrm>
            <a:off x="4694892" y="3032384"/>
            <a:ext cx="305490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950" b="1" dirty="0">
                <a:solidFill>
                  <a:prstClr val="white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THANKS</a:t>
            </a:r>
            <a:endParaRPr lang="zh-CN" altLang="en-US" sz="4950" b="1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Group 8出自【趣你的PPT】(微信:qunideppt)：最优质的PPT资源库"/>
          <p:cNvGrpSpPr/>
          <p:nvPr/>
        </p:nvGrpSpPr>
        <p:grpSpPr>
          <a:xfrm>
            <a:off x="8191973" y="2276465"/>
            <a:ext cx="373866" cy="373877"/>
            <a:chOff x="8642345" y="1831962"/>
            <a:chExt cx="498488" cy="498502"/>
          </a:xfrm>
          <a:solidFill>
            <a:schemeClr val="bg1"/>
          </a:solidFill>
        </p:grpSpPr>
        <p:sp>
          <p:nvSpPr>
            <p:cNvPr id="10" name="出自【趣你的PPT】(微信:qunideppt)：最优质的PPT资源库"/>
            <p:cNvSpPr/>
            <p:nvPr/>
          </p:nvSpPr>
          <p:spPr>
            <a:xfrm>
              <a:off x="8642345" y="1831975"/>
              <a:ext cx="498488" cy="117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1" name="出自【趣你的PPT】(微信:qunideppt)：最优质的PPT资源库"/>
            <p:cNvSpPr/>
            <p:nvPr/>
          </p:nvSpPr>
          <p:spPr>
            <a:xfrm rot="16200000">
              <a:off x="8826489" y="2016123"/>
              <a:ext cx="498502" cy="1301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Group 11出自【趣你的PPT】(微信:qunideppt)：最优质的PPT资源库"/>
          <p:cNvGrpSpPr/>
          <p:nvPr/>
        </p:nvGrpSpPr>
        <p:grpSpPr>
          <a:xfrm rot="10800000">
            <a:off x="3860986" y="4049305"/>
            <a:ext cx="373866" cy="373877"/>
            <a:chOff x="8642345" y="1831962"/>
            <a:chExt cx="498488" cy="498502"/>
          </a:xfrm>
          <a:solidFill>
            <a:schemeClr val="bg1"/>
          </a:solidFill>
        </p:grpSpPr>
        <p:sp>
          <p:nvSpPr>
            <p:cNvPr id="13" name="出自【趣你的PPT】(微信:qunideppt)：最优质的PPT资源库"/>
            <p:cNvSpPr/>
            <p:nvPr/>
          </p:nvSpPr>
          <p:spPr>
            <a:xfrm>
              <a:off x="8642345" y="1831975"/>
              <a:ext cx="498488" cy="117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4" name="出自【趣你的PPT】(微信:qunideppt)：最优质的PPT资源库"/>
            <p:cNvSpPr/>
            <p:nvPr/>
          </p:nvSpPr>
          <p:spPr>
            <a:xfrm rot="16200000">
              <a:off x="8826489" y="2016123"/>
              <a:ext cx="498502" cy="1301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pic>
        <p:nvPicPr>
          <p:cNvPr id="15" name="图片 14" descr="微信二维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136" y="2220618"/>
            <a:ext cx="2820732" cy="28207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528016" y="1344426"/>
            <a:ext cx="4724057" cy="404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CNKI</a:t>
            </a:r>
            <a:r>
              <a:rPr lang="zh-CN" altLang="en-US" sz="20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知识资源总库</a:t>
            </a:r>
            <a:r>
              <a:rPr lang="en-US" altLang="zh-CN" sz="20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20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中国大陆资源</a:t>
            </a:r>
            <a:endParaRPr lang="zh-CN" altLang="en-US" sz="203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95453" y="1330914"/>
            <a:ext cx="0" cy="36784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28650" y="2226469"/>
          <a:ext cx="8014335" cy="3508535"/>
        </p:xfrm>
        <a:graphic>
          <a:graphicData uri="http://schemas.openxmlformats.org/drawingml/2006/table">
            <a:tbl>
              <a:tblPr/>
              <a:tblGrid>
                <a:gridCol w="1234440"/>
                <a:gridCol w="1511141"/>
                <a:gridCol w="1332548"/>
                <a:gridCol w="1130141"/>
                <a:gridCol w="1504474"/>
                <a:gridCol w="1301591"/>
              </a:tblGrid>
              <a:tr h="387668"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500" b="1" u="none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资源类型</a:t>
                      </a:r>
                      <a:endParaRPr lang="zh-CN" altLang="en-US" sz="1500" b="1" u="none" dirty="0">
                        <a:solidFill>
                          <a:schemeClr val="bg1"/>
                        </a:solidFill>
                        <a:sym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500" b="1" u="none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文献产出起讫</a:t>
                      </a:r>
                      <a:endParaRPr lang="zh-CN" altLang="en-US" sz="1500" b="1" u="none" dirty="0">
                        <a:solidFill>
                          <a:schemeClr val="bg1"/>
                        </a:solidFill>
                        <a:sym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500" b="1" u="none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文献量</a:t>
                      </a:r>
                      <a:endParaRPr lang="zh-CN" altLang="en-US" sz="1500" b="1" u="none" dirty="0">
                        <a:solidFill>
                          <a:schemeClr val="bg1"/>
                        </a:solidFill>
                        <a:sym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500" b="1" u="none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资源类型</a:t>
                      </a:r>
                      <a:endParaRPr lang="zh-CN" altLang="en-US" sz="1500" b="1" u="none" dirty="0">
                        <a:solidFill>
                          <a:schemeClr val="bg1"/>
                        </a:solidFill>
                        <a:sym typeface="宋体" panose="02010600030101010101" pitchFamily="2" charset="-122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500" b="1" u="none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文献产出起讫</a:t>
                      </a:r>
                      <a:endParaRPr lang="zh-CN" altLang="en-US" sz="1500" b="1" u="none" dirty="0">
                        <a:solidFill>
                          <a:schemeClr val="bg1"/>
                        </a:solidFill>
                        <a:sym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500" b="1" u="none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文献量</a:t>
                      </a:r>
                      <a:endParaRPr lang="zh-CN" altLang="en-US" sz="1500" b="1" u="none" dirty="0">
                        <a:solidFill>
                          <a:schemeClr val="bg1"/>
                        </a:solidFill>
                        <a:sym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71951"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algn="l">
                        <a:buNone/>
                      </a:pPr>
                      <a:r>
                        <a:rPr lang="zh-CN" altLang="en-US" sz="1500" b="1" u="none" kern="0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学术期刊</a:t>
                      </a:r>
                      <a:endParaRPr lang="zh-CN" altLang="en-US" sz="1500" b="1" u="none" kern="0" dirty="0">
                        <a:solidFill>
                          <a:schemeClr val="bg1"/>
                        </a:solidFill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algn="l">
                        <a:buNone/>
                      </a:pPr>
                      <a:r>
                        <a:rPr lang="zh-CN" altLang="en-US" sz="1500" b="1" u="none" kern="0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1915年至今</a:t>
                      </a:r>
                      <a:endParaRPr lang="zh-CN" altLang="en-US" sz="1500" b="1" u="none" kern="0" dirty="0">
                        <a:solidFill>
                          <a:schemeClr val="bg1"/>
                        </a:solidFill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15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48,155,376</a:t>
                      </a:r>
                      <a:endParaRPr lang="zh-CN" altLang="en-US" sz="15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algn="l">
                        <a:buNone/>
                      </a:pPr>
                      <a:r>
                        <a:rPr lang="zh-CN" altLang="en-US" sz="1500" b="1" u="none" kern="0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工具书</a:t>
                      </a:r>
                      <a:endParaRPr lang="zh-CN" altLang="en-US" sz="1500" b="1" u="none" kern="0" dirty="0">
                        <a:solidFill>
                          <a:schemeClr val="bg1"/>
                        </a:solidFill>
                        <a:sym typeface="宋体" panose="02010600030101010101" pitchFamily="2" charset="-122"/>
                      </a:endParaRPr>
                    </a:p>
                  </a:txBody>
                  <a:tcPr marL="67628" marR="67628" marT="35243" marB="35243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algn="l">
                        <a:buNone/>
                      </a:pPr>
                      <a:r>
                        <a:rPr lang="zh-CN" altLang="en-US" sz="1500" b="1" u="none" kern="0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1973年至今</a:t>
                      </a:r>
                      <a:endParaRPr lang="zh-CN" altLang="en-US" sz="1500" b="1" u="none" kern="0" dirty="0">
                        <a:solidFill>
                          <a:schemeClr val="bg1"/>
                        </a:solidFill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1500" b="1" u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20</a:t>
                      </a:r>
                      <a:r>
                        <a:rPr lang="zh-CN" altLang="en-US" sz="15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,</a:t>
                      </a:r>
                      <a:r>
                        <a:rPr lang="zh-CN" altLang="en-US" sz="1500" b="1" u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529</a:t>
                      </a:r>
                      <a:r>
                        <a:rPr lang="zh-CN" altLang="en-US" sz="15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,</a:t>
                      </a:r>
                      <a:r>
                        <a:rPr lang="zh-CN" altLang="en-US" sz="1500" b="1" u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191</a:t>
                      </a:r>
                      <a:endParaRPr lang="zh-CN" altLang="en-US" sz="1500" b="1" u="non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571"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algn="l">
                        <a:buNone/>
                      </a:pPr>
                      <a:r>
                        <a:rPr lang="zh-CN" altLang="en-US" sz="1500" b="1" u="none" kern="0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学术辑刊</a:t>
                      </a:r>
                      <a:endParaRPr lang="zh-CN" altLang="en-US" sz="1500" b="1" u="none" kern="0" dirty="0">
                        <a:solidFill>
                          <a:schemeClr val="bg1"/>
                        </a:solidFill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algn="l">
                        <a:buNone/>
                      </a:pPr>
                      <a:r>
                        <a:rPr lang="zh-CN" altLang="en-US" sz="1500" b="1" u="none" kern="0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19</a:t>
                      </a:r>
                      <a:r>
                        <a:rPr lang="en-US" altLang="zh-CN" sz="1500" b="1" u="none" kern="0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75</a:t>
                      </a:r>
                      <a:r>
                        <a:rPr lang="zh-CN" altLang="en-US" sz="1500" b="1" u="none" kern="0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年至今</a:t>
                      </a:r>
                      <a:endParaRPr lang="zh-CN" altLang="en-US" sz="1500" b="1" u="none" kern="0" dirty="0">
                        <a:solidFill>
                          <a:schemeClr val="bg1"/>
                        </a:solidFill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sz="1500" b="1" u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225</a:t>
                      </a:r>
                      <a:r>
                        <a:rPr lang="zh-CN" altLang="en-US" sz="15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,</a:t>
                      </a:r>
                      <a:r>
                        <a:rPr sz="1500" b="1" u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768</a:t>
                      </a:r>
                      <a:endParaRPr sz="1500" b="1" u="non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algn="l">
                        <a:buNone/>
                      </a:pPr>
                      <a:r>
                        <a:rPr lang="zh-CN" altLang="en-US" sz="1500" b="1" u="none" kern="0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中国专利</a:t>
                      </a:r>
                      <a:endParaRPr lang="zh-CN" altLang="en-US" sz="1500" b="1" u="none" kern="0" dirty="0">
                        <a:solidFill>
                          <a:schemeClr val="bg1"/>
                        </a:solidFill>
                        <a:sym typeface="宋体" panose="02010600030101010101" pitchFamily="2" charset="-122"/>
                      </a:endParaRPr>
                    </a:p>
                  </a:txBody>
                  <a:tcPr marL="67628" marR="67628" marT="35243" marB="35243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algn="l">
                        <a:buNone/>
                      </a:pPr>
                      <a:r>
                        <a:rPr lang="zh-CN" altLang="en-US" sz="1500" b="1" u="none" kern="0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1985年至今</a:t>
                      </a:r>
                      <a:endParaRPr lang="zh-CN" altLang="en-US" sz="1500" b="1" u="none" kern="0" dirty="0">
                        <a:solidFill>
                          <a:schemeClr val="bg1"/>
                        </a:solidFill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en-US" altLang="zh-CN" sz="1500" b="1" u="non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15,816,262 </a:t>
                      </a:r>
                      <a:endParaRPr lang="en-US" altLang="zh-CN" sz="1500" b="1" u="none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953"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algn="l">
                        <a:buNone/>
                      </a:pPr>
                      <a:r>
                        <a:rPr lang="zh-CN" altLang="en-US" sz="1500" b="1" u="none" kern="0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博士</a:t>
                      </a:r>
                      <a:endParaRPr lang="zh-CN" altLang="en-US" sz="1500" b="1" u="none" kern="0" dirty="0">
                        <a:solidFill>
                          <a:schemeClr val="bg1"/>
                        </a:solidFill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algn="l">
                        <a:buNone/>
                      </a:pPr>
                      <a:r>
                        <a:rPr lang="zh-CN" altLang="en-US" sz="1500" b="1" u="none" kern="0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1984年至今</a:t>
                      </a:r>
                      <a:endParaRPr lang="zh-CN" altLang="en-US" sz="1500" b="1" u="none" kern="0" dirty="0">
                        <a:solidFill>
                          <a:schemeClr val="bg1"/>
                        </a:solidFill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sz="1500" b="1" u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314</a:t>
                      </a:r>
                      <a:r>
                        <a:rPr lang="zh-CN" altLang="en-US" sz="15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,</a:t>
                      </a:r>
                      <a:r>
                        <a:rPr sz="1500" b="1" u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807</a:t>
                      </a:r>
                      <a:endParaRPr sz="1500" b="1" u="non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algn="l">
                        <a:buNone/>
                      </a:pPr>
                      <a:r>
                        <a:rPr lang="zh-CN" altLang="en-US" sz="1500" b="1" u="none" kern="0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海外专利</a:t>
                      </a:r>
                      <a:endParaRPr lang="zh-CN" altLang="en-US" sz="1500" b="1" u="none" kern="0" dirty="0">
                        <a:solidFill>
                          <a:schemeClr val="bg1"/>
                        </a:solidFill>
                        <a:sym typeface="宋体" panose="02010600030101010101" pitchFamily="2" charset="-122"/>
                      </a:endParaRPr>
                    </a:p>
                  </a:txBody>
                  <a:tcPr marL="67628" marR="67628" marT="35243" marB="35243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algn="l">
                        <a:buNone/>
                      </a:pPr>
                      <a:r>
                        <a:rPr lang="zh-CN" altLang="en-US" sz="1500" b="1" u="none" kern="0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1970年至今</a:t>
                      </a:r>
                      <a:endParaRPr lang="zh-CN" altLang="en-US" sz="1500" b="1" u="none" kern="0" dirty="0">
                        <a:solidFill>
                          <a:schemeClr val="bg1"/>
                        </a:solidFill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sz="1500" b="1" u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73,780,052 </a:t>
                      </a:r>
                      <a:endParaRPr sz="1500" b="1" u="non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143"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algn="l">
                        <a:buNone/>
                      </a:pPr>
                      <a:r>
                        <a:rPr lang="zh-CN" altLang="en-US" sz="1500" b="1" u="none" kern="0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硕士</a:t>
                      </a:r>
                      <a:endParaRPr lang="zh-CN" altLang="en-US" sz="1500" b="1" u="none" kern="0" dirty="0">
                        <a:solidFill>
                          <a:schemeClr val="bg1"/>
                        </a:solidFill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algn="l">
                        <a:buNone/>
                      </a:pPr>
                      <a:r>
                        <a:rPr lang="zh-CN" altLang="en-US" sz="1500" b="1" u="none" kern="0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1984年至今</a:t>
                      </a:r>
                      <a:endParaRPr lang="zh-CN" altLang="en-US" sz="1500" b="1" u="none" kern="0" dirty="0">
                        <a:solidFill>
                          <a:schemeClr val="bg1"/>
                        </a:solidFill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sz="1500" b="1" u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2</a:t>
                      </a:r>
                      <a:r>
                        <a:rPr lang="zh-CN" altLang="en-US" sz="15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,</a:t>
                      </a:r>
                      <a:r>
                        <a:rPr sz="1500" b="1" u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941</a:t>
                      </a:r>
                      <a:r>
                        <a:rPr lang="zh-CN" altLang="en-US" sz="15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,</a:t>
                      </a:r>
                      <a:r>
                        <a:rPr sz="1500" b="1" u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279</a:t>
                      </a:r>
                      <a:endParaRPr sz="1500" b="1" u="non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algn="l">
                        <a:buNone/>
                      </a:pPr>
                      <a:r>
                        <a:rPr lang="zh-CN" altLang="en-US" sz="1500" b="1" u="none" kern="0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标准全文</a:t>
                      </a:r>
                      <a:endParaRPr lang="zh-CN" altLang="en-US" sz="1500" b="1" u="none" kern="0" dirty="0">
                        <a:solidFill>
                          <a:schemeClr val="bg1"/>
                        </a:solidFill>
                        <a:sym typeface="宋体" panose="02010600030101010101" pitchFamily="2" charset="-122"/>
                      </a:endParaRPr>
                    </a:p>
                  </a:txBody>
                  <a:tcPr marL="67628" marR="67628" marT="35243" marB="35243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algn="l">
                        <a:buNone/>
                      </a:pPr>
                      <a:r>
                        <a:rPr lang="zh-CN" altLang="en-US" sz="1500" b="1" u="none" kern="0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1950年至今</a:t>
                      </a:r>
                      <a:endParaRPr lang="zh-CN" altLang="en-US" sz="1500" b="1" u="none" kern="0" dirty="0">
                        <a:solidFill>
                          <a:schemeClr val="bg1"/>
                        </a:solidFill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sz="1500" b="1" u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</a:t>
                      </a:r>
                      <a:r>
                        <a:rPr lang="en-US" sz="1500" b="1" u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66</a:t>
                      </a:r>
                      <a:r>
                        <a:rPr sz="1500" b="1" u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,</a:t>
                      </a:r>
                      <a:r>
                        <a:rPr lang="en-US" sz="1500" b="1" u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815</a:t>
                      </a:r>
                      <a:r>
                        <a:rPr sz="1500" b="1" u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</a:t>
                      </a:r>
                      <a:endParaRPr sz="1500" b="1" u="non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666"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algn="l">
                        <a:buNone/>
                      </a:pPr>
                      <a:r>
                        <a:rPr lang="zh-CN" altLang="en-US" sz="1500" b="1" u="none" kern="0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中国会议</a:t>
                      </a:r>
                      <a:endParaRPr lang="zh-CN" altLang="en-US" sz="1500" b="1" u="none" kern="0" dirty="0">
                        <a:solidFill>
                          <a:schemeClr val="bg1"/>
                        </a:solidFill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algn="l">
                        <a:buNone/>
                      </a:pPr>
                      <a:r>
                        <a:rPr lang="zh-CN" altLang="en-US" sz="1500" b="1" u="none" kern="0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1953年至今</a:t>
                      </a:r>
                      <a:endParaRPr lang="zh-CN" altLang="en-US" sz="1500" b="1" u="none" kern="0" dirty="0">
                        <a:solidFill>
                          <a:schemeClr val="bg1"/>
                        </a:solidFill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sz="1500" b="1" u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2</a:t>
                      </a:r>
                      <a:r>
                        <a:rPr lang="zh-CN" altLang="en-US" sz="15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,</a:t>
                      </a:r>
                      <a:r>
                        <a:rPr sz="1500" b="1" u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116</a:t>
                      </a:r>
                      <a:r>
                        <a:rPr lang="zh-CN" altLang="en-US" sz="15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,</a:t>
                      </a:r>
                      <a:r>
                        <a:rPr sz="1500" b="1" u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029</a:t>
                      </a:r>
                      <a:endParaRPr sz="1500" b="1" u="non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algn="l">
                        <a:buNone/>
                      </a:pPr>
                      <a:r>
                        <a:rPr lang="zh-CN" altLang="en-US" sz="1500" b="1" u="none" kern="0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标准题录</a:t>
                      </a:r>
                      <a:endParaRPr lang="zh-CN" altLang="en-US" sz="1500" b="1" u="none" kern="0" dirty="0">
                        <a:solidFill>
                          <a:schemeClr val="bg1"/>
                        </a:solidFill>
                        <a:sym typeface="宋体" panose="02010600030101010101" pitchFamily="2" charset="-122"/>
                      </a:endParaRPr>
                    </a:p>
                  </a:txBody>
                  <a:tcPr marL="67628" marR="67628" marT="35243" marB="35243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algn="l">
                        <a:buNone/>
                      </a:pPr>
                      <a:r>
                        <a:rPr lang="zh-CN" altLang="en-US" sz="1500" b="1" u="none" kern="0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1901年至今</a:t>
                      </a:r>
                      <a:endParaRPr lang="zh-CN" altLang="en-US" sz="1500" b="1" u="none" kern="0" dirty="0">
                        <a:solidFill>
                          <a:schemeClr val="bg1"/>
                        </a:solidFill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en-US" altLang="zh-CN" sz="1500" b="1" u="non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654,058</a:t>
                      </a:r>
                      <a:endParaRPr lang="en-US" altLang="zh-CN" sz="1500" b="1" u="none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955"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algn="l">
                        <a:buNone/>
                      </a:pPr>
                      <a:r>
                        <a:rPr lang="zh-CN" altLang="en-US" sz="1500" b="1" u="none" kern="0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国际会议</a:t>
                      </a:r>
                      <a:endParaRPr lang="zh-CN" altLang="en-US" sz="1500" b="1" u="none" kern="0" dirty="0">
                        <a:solidFill>
                          <a:schemeClr val="bg1"/>
                        </a:solidFill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algn="l">
                        <a:buNone/>
                      </a:pPr>
                      <a:r>
                        <a:rPr lang="zh-CN" altLang="en-US" sz="1500" b="1" u="none" kern="0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1981年至今</a:t>
                      </a:r>
                      <a:endParaRPr lang="zh-CN" altLang="en-US" sz="1500" b="1" u="none" kern="0" dirty="0">
                        <a:solidFill>
                          <a:schemeClr val="bg1"/>
                        </a:solidFill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sz="1500" b="1" u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687</a:t>
                      </a:r>
                      <a:r>
                        <a:rPr lang="zh-CN" altLang="en-US" sz="15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,</a:t>
                      </a:r>
                      <a:r>
                        <a:rPr sz="1500" b="1" u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242</a:t>
                      </a:r>
                      <a:endParaRPr sz="1500" b="1" u="non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algn="l">
                        <a:buNone/>
                      </a:pPr>
                      <a:r>
                        <a:rPr lang="zh-CN" altLang="en-US" sz="1500" b="1" u="none" kern="0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科技成果</a:t>
                      </a:r>
                      <a:endParaRPr lang="zh-CN" altLang="en-US" sz="1500" b="1" u="none" kern="0" dirty="0">
                        <a:solidFill>
                          <a:schemeClr val="bg1"/>
                        </a:solidFill>
                        <a:sym typeface="宋体" panose="02010600030101010101" pitchFamily="2" charset="-122"/>
                      </a:endParaRPr>
                    </a:p>
                  </a:txBody>
                  <a:tcPr marL="67628" marR="67628" marT="35243" marB="35243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algn="l">
                        <a:buNone/>
                      </a:pPr>
                      <a:r>
                        <a:rPr lang="zh-CN" altLang="en-US" sz="1500" b="1" u="none" kern="0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1978年至今</a:t>
                      </a:r>
                      <a:endParaRPr lang="zh-CN" altLang="en-US" sz="1500" b="1" u="none" kern="0" dirty="0">
                        <a:solidFill>
                          <a:schemeClr val="bg1"/>
                        </a:solidFill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en-US" altLang="zh-CN" sz="1500" b="1" u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749547</a:t>
                      </a:r>
                      <a:endParaRPr lang="en-US" altLang="zh-CN" sz="1500" b="1" u="non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814"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algn="l">
                        <a:buNone/>
                      </a:pPr>
                      <a:r>
                        <a:rPr lang="zh-CN" altLang="en-US" sz="1500" b="1" u="none" kern="0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报纸文献</a:t>
                      </a:r>
                      <a:endParaRPr lang="zh-CN" altLang="en-US" sz="1500" b="1" u="none" kern="0" dirty="0">
                        <a:solidFill>
                          <a:schemeClr val="bg1"/>
                        </a:solidFill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algn="l">
                        <a:buNone/>
                      </a:pPr>
                      <a:r>
                        <a:rPr lang="zh-CN" altLang="en-US" sz="1500" b="1" u="none" kern="0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2000年至今</a:t>
                      </a:r>
                      <a:endParaRPr lang="zh-CN" altLang="en-US" sz="1500" b="1" u="none" kern="0" dirty="0">
                        <a:solidFill>
                          <a:schemeClr val="bg1"/>
                        </a:solidFill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sz="1500" b="1" u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14</a:t>
                      </a:r>
                      <a:r>
                        <a:rPr lang="zh-CN" altLang="en-US" sz="15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,</a:t>
                      </a:r>
                      <a:r>
                        <a:rPr sz="1500" b="1" u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855</a:t>
                      </a:r>
                      <a:r>
                        <a:rPr lang="zh-CN" altLang="en-US" sz="15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,</a:t>
                      </a:r>
                      <a:r>
                        <a:rPr sz="1500" b="1" u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114</a:t>
                      </a:r>
                      <a:endParaRPr sz="1500" b="1" u="non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algn="l">
                        <a:buNone/>
                      </a:pPr>
                      <a:r>
                        <a:rPr lang="zh-CN" altLang="en-US" sz="1500" b="1" u="none" kern="0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古籍</a:t>
                      </a:r>
                      <a:endParaRPr lang="zh-CN" altLang="en-US" sz="1500" b="1" u="none" kern="0" dirty="0">
                        <a:solidFill>
                          <a:schemeClr val="bg1"/>
                        </a:solidFill>
                        <a:sym typeface="宋体" panose="02010600030101010101" pitchFamily="2" charset="-122"/>
                      </a:endParaRPr>
                    </a:p>
                  </a:txBody>
                  <a:tcPr marL="67628" marR="67628" marT="35243" marB="35243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algn="l">
                        <a:buNone/>
                      </a:pPr>
                      <a:r>
                        <a:rPr lang="zh-CN" altLang="en-US" sz="1500" b="1" u="none" kern="0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先秦至民国</a:t>
                      </a:r>
                      <a:endParaRPr lang="zh-CN" altLang="en-US" sz="1500" b="1" u="none" kern="0" dirty="0">
                        <a:solidFill>
                          <a:schemeClr val="bg1"/>
                        </a:solidFill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en-US" altLang="zh-CN" sz="1500" b="1" u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5,303</a:t>
                      </a:r>
                      <a:endParaRPr lang="en-US" altLang="zh-CN" sz="1500" b="1" u="non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814"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algn="l">
                        <a:buNone/>
                      </a:pPr>
                      <a:r>
                        <a:rPr lang="zh-CN" altLang="en-US" sz="1500" b="1" u="none" kern="0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年鉴</a:t>
                      </a:r>
                      <a:endParaRPr lang="zh-CN" altLang="en-US" sz="1500" b="1" u="none" kern="0" dirty="0">
                        <a:solidFill>
                          <a:schemeClr val="bg1"/>
                        </a:solidFill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algn="l">
                        <a:buNone/>
                      </a:pPr>
                      <a:r>
                        <a:rPr lang="zh-CN" altLang="en-US" sz="1500" b="1" u="none" kern="0" dirty="0">
                          <a:solidFill>
                            <a:schemeClr val="bg1"/>
                          </a:solidFill>
                          <a:sym typeface="宋体" panose="02010600030101010101" pitchFamily="2" charset="-122"/>
                        </a:rPr>
                        <a:t>1912年至今</a:t>
                      </a:r>
                      <a:endParaRPr lang="zh-CN" altLang="en-US" sz="1500" b="1" u="none" kern="0" dirty="0">
                        <a:solidFill>
                          <a:schemeClr val="bg1"/>
                        </a:solidFill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sz="1500" b="1" u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25</a:t>
                      </a:r>
                      <a:r>
                        <a:rPr lang="zh-CN" altLang="en-US" sz="15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,</a:t>
                      </a:r>
                      <a:r>
                        <a:rPr sz="1500" b="1" u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576</a:t>
                      </a:r>
                      <a:r>
                        <a:rPr lang="zh-CN" altLang="en-US" sz="15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,</a:t>
                      </a:r>
                      <a:r>
                        <a:rPr sz="1500" b="1" u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820</a:t>
                      </a:r>
                      <a:endParaRPr sz="1500" b="1" u="non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algn="l">
                        <a:buNone/>
                      </a:pPr>
                      <a:endParaRPr lang="zh-CN" altLang="en-US" sz="1500" b="1" u="none" kern="0" dirty="0">
                        <a:solidFill>
                          <a:schemeClr val="bg1"/>
                        </a:solidFill>
                        <a:sym typeface="宋体" panose="02010600030101010101" pitchFamily="2" charset="-122"/>
                      </a:endParaRPr>
                    </a:p>
                  </a:txBody>
                  <a:tcPr marL="67628" marR="67628" marT="35243" marB="35243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algn="l">
                        <a:buNone/>
                      </a:pPr>
                      <a:endParaRPr lang="zh-CN" altLang="en-US" sz="1500" b="1" u="none" kern="0" dirty="0">
                        <a:solidFill>
                          <a:schemeClr val="bg1"/>
                        </a:solidFill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"/>
                        <a:defRPr sz="2000" b="0" i="0" u="none" kern="1200" baseline="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lvl="1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AA7A3"/>
                        </a:buClr>
                        <a:buFont typeface="幼圆" panose="02010509060101010101" pitchFamily="49" charset="-122"/>
                        <a:defRPr sz="1400" kern="1200">
                          <a:solidFill>
                            <a:schemeClr val="tx1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l">
                        <a:buNone/>
                      </a:pPr>
                      <a:endParaRPr lang="en-US" altLang="zh-CN" sz="1500" b="1" u="non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文本占位符 10241"/>
          <p:cNvSpPr>
            <a:spLocks noGrp="1"/>
          </p:cNvSpPr>
          <p:nvPr/>
        </p:nvSpPr>
        <p:spPr>
          <a:xfrm>
            <a:off x="524637" y="1751602"/>
            <a:ext cx="6404134" cy="44862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"/>
            </a:pPr>
            <a:r>
              <a:rPr lang="zh-CN" altLang="en-US" sz="1575" b="1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总体出版情况：约1.</a:t>
            </a:r>
            <a:r>
              <a:rPr lang="en-US" altLang="zh-CN" sz="1575" b="1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5</a:t>
            </a:r>
            <a:r>
              <a:rPr lang="zh-CN" altLang="en-US" sz="1575" b="1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亿中文文献</a:t>
            </a:r>
            <a:endParaRPr lang="zh-CN" altLang="en-US" sz="1575" b="1" dirty="0">
              <a:solidFill>
                <a:schemeClr val="accent1"/>
              </a:solidFill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60001" y="1183043"/>
            <a:ext cx="4724057" cy="404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CNKI</a:t>
            </a:r>
            <a:r>
              <a:rPr lang="zh-CN" altLang="en-US" sz="20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知识资源总库</a:t>
            </a:r>
            <a:r>
              <a:rPr lang="en-US" altLang="zh-CN" sz="20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20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收录</a:t>
            </a:r>
            <a:endParaRPr lang="zh-CN" altLang="en-US" sz="203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27437" y="1169532"/>
            <a:ext cx="0" cy="36784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30001" y="2269794"/>
          <a:ext cx="4578191" cy="188166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298734"/>
                <a:gridCol w="984885"/>
                <a:gridCol w="1141571"/>
                <a:gridCol w="1153001"/>
              </a:tblGrid>
              <a:tr h="3133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文献数据库</a:t>
                      </a:r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bg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收全率</a:t>
                      </a:r>
                      <a:endParaRPr lang="zh-CN" sz="14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bg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文献数据库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bg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收全率</a:t>
                      </a:r>
                      <a:endParaRPr lang="zh-CN" sz="14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</a:tr>
              <a:tr h="313849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sz="14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学术期刊</a:t>
                      </a:r>
                      <a:endParaRPr lang="zh-CN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99.9%</a:t>
                      </a:r>
                      <a:endParaRPr lang="en-US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年鉴</a:t>
                      </a:r>
                      <a:endParaRPr lang="zh-CN" sz="14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99%</a:t>
                      </a:r>
                      <a:endParaRPr lang="en-US" sz="14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</a:tr>
              <a:tr h="313849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学位论文</a:t>
                      </a:r>
                      <a:endParaRPr lang="zh-CN" sz="14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98%</a:t>
                      </a:r>
                      <a:endParaRPr lang="en-US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sz="14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工具书</a:t>
                      </a:r>
                      <a:endParaRPr lang="zh-CN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99.5%</a:t>
                      </a:r>
                      <a:endParaRPr lang="en-US" sz="14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</a:tr>
              <a:tr h="313373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国际会议</a:t>
                      </a:r>
                      <a:endParaRPr lang="zh-CN" sz="14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80%</a:t>
                      </a:r>
                      <a:endParaRPr lang="en-US" sz="14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sz="14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专利</a:t>
                      </a:r>
                      <a:endParaRPr lang="zh-CN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99.9%</a:t>
                      </a:r>
                      <a:endParaRPr lang="en-US" sz="14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</a:tr>
              <a:tr h="313849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国内会议</a:t>
                      </a:r>
                      <a:endParaRPr lang="zh-CN" sz="14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96%</a:t>
                      </a:r>
                      <a:endParaRPr lang="en-US" sz="14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sz="14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</a:t>
                      </a:r>
                      <a:endParaRPr lang="zh-CN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99.9%</a:t>
                      </a:r>
                      <a:endParaRPr lang="en-US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</a:tr>
              <a:tr h="313373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报纸全文</a:t>
                      </a:r>
                      <a:endParaRPr lang="zh-CN" sz="14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100%</a:t>
                      </a:r>
                      <a:endParaRPr lang="en-US" sz="14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科技成果</a:t>
                      </a:r>
                      <a:endParaRPr lang="zh-CN" sz="14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100%</a:t>
                      </a:r>
                      <a:endParaRPr lang="en-US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9" name="图片 8"/>
          <p:cNvPicPr/>
          <p:nvPr/>
        </p:nvPicPr>
        <p:blipFill>
          <a:blip r:embed="rId1"/>
          <a:stretch>
            <a:fillRect/>
          </a:stretch>
        </p:blipFill>
        <p:spPr>
          <a:xfrm>
            <a:off x="5382000" y="2269794"/>
            <a:ext cx="3442097" cy="1835944"/>
          </a:xfrm>
          <a:prstGeom prst="rect">
            <a:avLst/>
          </a:prstGeom>
          <a:solidFill>
            <a:schemeClr val="accent2">
              <a:alpha val="0"/>
            </a:schemeClr>
          </a:solidFill>
          <a:ln w="12700" cmpd="sng">
            <a:solidFill>
              <a:schemeClr val="accent2"/>
            </a:solidFill>
            <a:prstDash val="solid"/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29791" y="550029"/>
            <a:ext cx="4724057" cy="508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70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sym typeface="微软雅黑" panose="020B0503020204020204" pitchFamily="34" charset="-122"/>
              </a:rPr>
              <a:t>CNKI</a:t>
            </a:r>
            <a:r>
              <a:rPr lang="zh-CN" altLang="en-US" dirty="0">
                <a:sym typeface="微软雅黑" panose="020B0503020204020204" pitchFamily="34" charset="-122"/>
              </a:rPr>
              <a:t>知识资源总库</a:t>
            </a:r>
            <a:r>
              <a:rPr lang="en-US" altLang="zh-CN" dirty="0">
                <a:sym typeface="微软雅黑" panose="020B0503020204020204" pitchFamily="34" charset="-122"/>
              </a:rPr>
              <a:t>-</a:t>
            </a:r>
            <a:r>
              <a:rPr lang="zh-CN" altLang="en-US" dirty="0">
                <a:sym typeface="微软雅黑" panose="020B0503020204020204" pitchFamily="34" charset="-122"/>
              </a:rPr>
              <a:t>海外资源</a:t>
            </a:r>
            <a:endParaRPr lang="zh-CN" altLang="en-US" dirty="0"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29791" y="596777"/>
            <a:ext cx="0" cy="36784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2" name="Group 9"/>
          <p:cNvGrpSpPr/>
          <p:nvPr/>
        </p:nvGrpSpPr>
        <p:grpSpPr bwMode="auto">
          <a:xfrm>
            <a:off x="731520" y="1241000"/>
            <a:ext cx="7835739" cy="4889127"/>
            <a:chOff x="0" y="0"/>
            <a:chExt cx="12643" cy="7330"/>
          </a:xfrm>
        </p:grpSpPr>
        <p:pic>
          <p:nvPicPr>
            <p:cNvPr id="13" name="Picture 10" descr="未命名-2-1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643" cy="6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5212" y="6609"/>
              <a:ext cx="1408" cy="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30">
                  <a:solidFill>
                    <a:srgbClr val="1802BE"/>
                  </a:solidFill>
                  <a:sym typeface="微软雅黑" panose="020B0503020204020204" pitchFamily="34" charset="-122"/>
                </a:rPr>
                <a:t>……</a:t>
              </a:r>
              <a:endParaRPr lang="zh-CN" altLang="zh-CN" sz="1305">
                <a:solidFill>
                  <a:prstClr val="black"/>
                </a:solidFill>
              </a:endParaRPr>
            </a:p>
          </p:txBody>
        </p:sp>
      </p:grp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288332" y="5714629"/>
            <a:ext cx="70629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defTabSz="914400" eaLnBrk="1" latinLnBrk="0" hangingPunct="1">
              <a:defRPr sz="309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endParaRPr lang="zh-CN" altLang="en-US" sz="2400" dirty="0"/>
          </a:p>
          <a:p>
            <a:r>
              <a:rPr lang="zh-CN" altLang="en-US" sz="2400" dirty="0"/>
              <a:t>国际国内总文献量超过</a:t>
            </a:r>
            <a:r>
              <a:rPr lang="en-US" altLang="zh-CN" sz="2400" dirty="0"/>
              <a:t>3</a:t>
            </a:r>
            <a:r>
              <a:rPr lang="zh-CN" altLang="en-US" sz="2400" dirty="0"/>
              <a:t>亿篇，每天出版约2万篇。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3"/>
          <p:cNvSpPr txBox="1">
            <a:spLocks noChangeArrowheads="1"/>
          </p:cNvSpPr>
          <p:nvPr/>
        </p:nvSpPr>
        <p:spPr bwMode="auto">
          <a:xfrm>
            <a:off x="316085" y="512885"/>
            <a:ext cx="4364913" cy="50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70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ym typeface="+mn-lt"/>
              </a:rPr>
              <a:t>先进的</a:t>
            </a:r>
            <a:r>
              <a:rPr lang="en-US" altLang="zh-CN" dirty="0">
                <a:sym typeface="+mn-lt"/>
              </a:rPr>
              <a:t>CAJ-N</a:t>
            </a:r>
            <a:r>
              <a:rPr lang="zh-CN" altLang="en-US" dirty="0">
                <a:sym typeface="+mn-lt"/>
              </a:rPr>
              <a:t>网络首发平台</a:t>
            </a:r>
            <a:endParaRPr lang="zh-CN" altLang="en-US" dirty="0"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4899" y="1507761"/>
            <a:ext cx="6437471" cy="1574483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316085" y="3320914"/>
            <a:ext cx="8434020" cy="23429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750"/>
              </a:spcBef>
            </a:pPr>
            <a:r>
              <a:rPr lang="en-US" altLang="zh-CN" sz="2000" dirty="0">
                <a:solidFill>
                  <a:schemeClr val="bg1"/>
                </a:solidFill>
              </a:rPr>
              <a:t>“</a:t>
            </a:r>
            <a:r>
              <a:rPr lang="zh-CN" altLang="zh-CN" sz="2000" dirty="0">
                <a:solidFill>
                  <a:schemeClr val="bg1"/>
                </a:solidFill>
              </a:rPr>
              <a:t>学术论文录用定稿网络首发</a:t>
            </a:r>
            <a:r>
              <a:rPr lang="en-US" altLang="zh-CN" sz="2000" dirty="0">
                <a:solidFill>
                  <a:schemeClr val="bg1"/>
                </a:solidFill>
              </a:rPr>
              <a:t>”</a:t>
            </a:r>
            <a:r>
              <a:rPr lang="zh-CN" altLang="zh-CN" sz="2000" dirty="0">
                <a:solidFill>
                  <a:schemeClr val="bg1"/>
                </a:solidFill>
              </a:rPr>
              <a:t>是一种新型数字出版模式，能够有效促进学术成果的首发权与快速传播，推动期刊数字化转型。在实际运行中，任何一篇学术论文稿件，经公告中期刊编辑部录用和审定且通过《中国学术期刊（光盘版）》电子杂志社（简称</a:t>
            </a:r>
            <a:r>
              <a:rPr lang="en-US" altLang="zh-CN" sz="2000" dirty="0">
                <a:solidFill>
                  <a:schemeClr val="bg1"/>
                </a:solidFill>
              </a:rPr>
              <a:t>“</a:t>
            </a:r>
            <a:r>
              <a:rPr lang="zh-CN" altLang="zh-CN" sz="2000" dirty="0">
                <a:solidFill>
                  <a:schemeClr val="bg1"/>
                </a:solidFill>
              </a:rPr>
              <a:t>电子杂志社</a:t>
            </a:r>
            <a:r>
              <a:rPr lang="en-US" altLang="zh-CN" sz="2000" dirty="0">
                <a:solidFill>
                  <a:schemeClr val="bg1"/>
                </a:solidFill>
              </a:rPr>
              <a:t>”</a:t>
            </a:r>
            <a:r>
              <a:rPr lang="zh-CN" altLang="zh-CN" sz="2000" dirty="0">
                <a:solidFill>
                  <a:schemeClr val="bg1"/>
                </a:solidFill>
              </a:rPr>
              <a:t>）审核，无需确定其后在纸质刊物出版的时间和页码，即可在</a:t>
            </a:r>
            <a:r>
              <a:rPr lang="en-US" altLang="zh-CN" sz="2000" dirty="0">
                <a:solidFill>
                  <a:schemeClr val="bg1"/>
                </a:solidFill>
              </a:rPr>
              <a:t>CAJ-N</a:t>
            </a:r>
            <a:r>
              <a:rPr lang="zh-CN" altLang="zh-CN" sz="2000" dirty="0">
                <a:solidFill>
                  <a:schemeClr val="bg1"/>
                </a:solidFill>
              </a:rPr>
              <a:t>中以网络首发方式正式出版。</a:t>
            </a:r>
            <a:endParaRPr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27437" y="583266"/>
            <a:ext cx="0" cy="36784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1585" y="1379541"/>
            <a:ext cx="7886700" cy="955903"/>
          </a:xfrm>
          <a:noFill/>
        </p:spPr>
        <p:txBody>
          <a:bodyPr wrap="square" rtlCol="0" anchor="t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ts val="75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选择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“CNKI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首发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”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进行空检，检索结果有发表年度为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2018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年、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年部分文献。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91585" y="2573265"/>
            <a:ext cx="7783354" cy="3898583"/>
          </a:xfrm>
          <a:prstGeom prst="rect">
            <a:avLst/>
          </a:prstGeom>
        </p:spPr>
      </p:pic>
      <p:sp>
        <p:nvSpPr>
          <p:cNvPr id="4" name="文本框 23"/>
          <p:cNvSpPr txBox="1">
            <a:spLocks noChangeArrowheads="1"/>
          </p:cNvSpPr>
          <p:nvPr/>
        </p:nvSpPr>
        <p:spPr bwMode="auto">
          <a:xfrm>
            <a:off x="316085" y="551693"/>
            <a:ext cx="5084330" cy="50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70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</a:defRPr>
            </a:lvl9pPr>
          </a:lstStyle>
          <a:p>
            <a:r>
              <a:rPr lang="zh-CN" altLang="en-US" dirty="0">
                <a:sym typeface="+mn-lt"/>
              </a:rPr>
              <a:t>先进的</a:t>
            </a:r>
            <a:r>
              <a:rPr lang="en-US" altLang="zh-CN" dirty="0">
                <a:sym typeface="+mn-lt"/>
              </a:rPr>
              <a:t>CAJ-N</a:t>
            </a:r>
            <a:r>
              <a:rPr lang="zh-CN" altLang="en-US" dirty="0">
                <a:sym typeface="+mn-lt"/>
              </a:rPr>
              <a:t>网络首发平台</a:t>
            </a:r>
            <a:endParaRPr lang="zh-CN" altLang="en-US" dirty="0"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27437" y="583266"/>
            <a:ext cx="0" cy="36784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300" y="527126"/>
            <a:ext cx="7886700" cy="466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zh-CN" altLang="en-US" sz="270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增强出版</a:t>
            </a:r>
            <a:r>
              <a:rPr lang="en-US" altLang="zh-CN" sz="270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</a:t>
            </a:r>
            <a:r>
              <a:rPr lang="zh-CN" altLang="en-US" sz="270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丰富出版内容和提升读者体验</a:t>
            </a:r>
            <a:endParaRPr lang="zh-CN" altLang="en-US" sz="270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7889" name="组合 15"/>
          <p:cNvGrpSpPr/>
          <p:nvPr/>
        </p:nvGrpSpPr>
        <p:grpSpPr>
          <a:xfrm>
            <a:off x="521732" y="1383123"/>
            <a:ext cx="8355578" cy="4398049"/>
            <a:chOff x="1431" y="2455"/>
            <a:chExt cx="17544" cy="9236"/>
          </a:xfrm>
        </p:grpSpPr>
        <p:sp>
          <p:nvSpPr>
            <p:cNvPr id="8" name="任意多边形 7"/>
            <p:cNvSpPr/>
            <p:nvPr>
              <p:custDataLst>
                <p:tags r:id="rId1"/>
              </p:custDataLst>
            </p:nvPr>
          </p:nvSpPr>
          <p:spPr>
            <a:xfrm>
              <a:off x="1431" y="6121"/>
              <a:ext cx="5570" cy="5570"/>
            </a:xfrm>
            <a:custGeom>
              <a:avLst/>
              <a:gdLst>
                <a:gd name="connsiteX0" fmla="*/ 0 w 3536830"/>
                <a:gd name="connsiteY0" fmla="*/ 1768415 h 3536830"/>
                <a:gd name="connsiteX1" fmla="*/ 1768415 w 3536830"/>
                <a:gd name="connsiteY1" fmla="*/ 0 h 3536830"/>
                <a:gd name="connsiteX2" fmla="*/ 3536830 w 3536830"/>
                <a:gd name="connsiteY2" fmla="*/ 1768415 h 3536830"/>
                <a:gd name="connsiteX3" fmla="*/ 1768415 w 3536830"/>
                <a:gd name="connsiteY3" fmla="*/ 3536830 h 3536830"/>
                <a:gd name="connsiteX4" fmla="*/ 0 w 3536830"/>
                <a:gd name="connsiteY4" fmla="*/ 1768415 h 353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6830" h="3536830">
                  <a:moveTo>
                    <a:pt x="0" y="1768415"/>
                  </a:moveTo>
                  <a:cubicBezTo>
                    <a:pt x="0" y="791746"/>
                    <a:pt x="791746" y="0"/>
                    <a:pt x="1768415" y="0"/>
                  </a:cubicBezTo>
                  <a:cubicBezTo>
                    <a:pt x="2745084" y="0"/>
                    <a:pt x="3536830" y="791746"/>
                    <a:pt x="3536830" y="1768415"/>
                  </a:cubicBezTo>
                  <a:cubicBezTo>
                    <a:pt x="3536830" y="2745084"/>
                    <a:pt x="2745084" y="3536830"/>
                    <a:pt x="1768415" y="3536830"/>
                  </a:cubicBezTo>
                  <a:cubicBezTo>
                    <a:pt x="791746" y="3536830"/>
                    <a:pt x="0" y="2745084"/>
                    <a:pt x="0" y="1768415"/>
                  </a:cubicBezTo>
                  <a:close/>
                </a:path>
              </a:pathLst>
            </a:custGeom>
            <a:solidFill>
              <a:srgbClr val="D74B4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6010" tIns="294959" rIns="726011" bIns="2098742" numCol="1" spcCol="1270" anchor="ctr" anchorCtr="0"/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000" b="1" strike="noStrike" kern="1200" noProof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增强出版</a:t>
              </a:r>
              <a:endParaRPr lang="zh-CN" altLang="en-US" sz="2000" b="1" strike="noStrike" kern="1200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 9"/>
            <p:cNvSpPr/>
            <p:nvPr>
              <p:custDataLst>
                <p:tags r:id="rId2"/>
              </p:custDataLst>
            </p:nvPr>
          </p:nvSpPr>
          <p:spPr>
            <a:xfrm>
              <a:off x="2091" y="7514"/>
              <a:ext cx="4177" cy="4177"/>
            </a:xfrm>
            <a:custGeom>
              <a:avLst/>
              <a:gdLst>
                <a:gd name="connsiteX0" fmla="*/ 0 w 2652622"/>
                <a:gd name="connsiteY0" fmla="*/ 1326311 h 2652622"/>
                <a:gd name="connsiteX1" fmla="*/ 1326311 w 2652622"/>
                <a:gd name="connsiteY1" fmla="*/ 0 h 2652622"/>
                <a:gd name="connsiteX2" fmla="*/ 2652622 w 2652622"/>
                <a:gd name="connsiteY2" fmla="*/ 1326311 h 2652622"/>
                <a:gd name="connsiteX3" fmla="*/ 1326311 w 2652622"/>
                <a:gd name="connsiteY3" fmla="*/ 2652622 h 2652622"/>
                <a:gd name="connsiteX4" fmla="*/ 0 w 2652622"/>
                <a:gd name="connsiteY4" fmla="*/ 1326311 h 265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2622" h="2652622">
                  <a:moveTo>
                    <a:pt x="0" y="1326311"/>
                  </a:moveTo>
                  <a:cubicBezTo>
                    <a:pt x="0" y="593810"/>
                    <a:pt x="593810" y="0"/>
                    <a:pt x="1326311" y="0"/>
                  </a:cubicBezTo>
                  <a:cubicBezTo>
                    <a:pt x="2058812" y="0"/>
                    <a:pt x="2652622" y="593810"/>
                    <a:pt x="2652622" y="1326311"/>
                  </a:cubicBezTo>
                  <a:cubicBezTo>
                    <a:pt x="2652622" y="2058812"/>
                    <a:pt x="2058812" y="2652622"/>
                    <a:pt x="1326311" y="2652622"/>
                  </a:cubicBezTo>
                  <a:cubicBezTo>
                    <a:pt x="593810" y="2652622"/>
                    <a:pt x="0" y="2058812"/>
                    <a:pt x="0" y="13263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7362" tIns="593379" rIns="387363" bIns="593378" numCol="1" spcCol="1270" anchor="ctr" anchorCtr="0">
              <a:normAutofit/>
            </a:bodyPr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zh-CN" sz="1600" b="1" noProof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传统出版</a:t>
              </a:r>
              <a:endParaRPr lang="zh-CN" altLang="zh-CN" sz="16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7892" name="组合 2"/>
            <p:cNvGrpSpPr/>
            <p:nvPr/>
          </p:nvGrpSpPr>
          <p:grpSpPr>
            <a:xfrm>
              <a:off x="8279" y="2455"/>
              <a:ext cx="10399" cy="2813"/>
              <a:chOff x="9018" y="2388"/>
              <a:chExt cx="9939" cy="2815"/>
            </a:xfrm>
          </p:grpSpPr>
          <p:sp>
            <p:nvSpPr>
              <p:cNvPr id="11" name="椭圆 10"/>
              <p:cNvSpPr/>
              <p:nvPr>
                <p:custDataLst>
                  <p:tags r:id="rId3"/>
                </p:custDataLst>
              </p:nvPr>
            </p:nvSpPr>
            <p:spPr>
              <a:xfrm>
                <a:off x="9018" y="2412"/>
                <a:ext cx="393" cy="393"/>
              </a:xfrm>
              <a:prstGeom prst="ellipse">
                <a:avLst/>
              </a:prstGeom>
              <a:solidFill>
                <a:srgbClr val="D74B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 fontAlgn="base"/>
                <a:endParaRPr lang="zh-CN" altLang="en-US" sz="700" strike="noStrike" noProof="1"/>
              </a:p>
            </p:txBody>
          </p:sp>
          <p:sp>
            <p:nvSpPr>
              <p:cNvPr id="37894" name="文本框 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9646" y="2388"/>
                <a:ext cx="8016" cy="58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r>
                  <a:rPr lang="zh-CN" altLang="en-US" sz="2400" dirty="0">
                    <a:solidFill>
                      <a:srgbClr val="D74B4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什么是增强出版？</a:t>
                </a:r>
                <a:endParaRPr lang="zh-CN" altLang="en-US" sz="2400" dirty="0">
                  <a:solidFill>
                    <a:srgbClr val="D74B4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895" name="文本框 11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9619" y="3222"/>
                <a:ext cx="9338" cy="198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/>
              <a:lstStyle/>
              <a:p>
                <a:pPr algn="just">
                  <a:lnSpc>
                    <a:spcPct val="160000"/>
                  </a:lnSpc>
                </a:pPr>
                <a:r>
                  <a:rPr lang="en-US" altLang="zh-TW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</a:t>
                </a:r>
                <a:r>
                  <a:rPr lang="zh-TW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“增强”是相对于传统出版表达方式而言。将根出版物以及与之关联的其他数字资源经过组织和封装，形成一个有内在联系的复合数字作品。</a:t>
                </a:r>
                <a:endParaRPr lang="zh-TW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7896" name="组合 14"/>
            <p:cNvGrpSpPr/>
            <p:nvPr/>
          </p:nvGrpSpPr>
          <p:grpSpPr>
            <a:xfrm>
              <a:off x="8169" y="6583"/>
              <a:ext cx="10806" cy="4290"/>
              <a:chOff x="8917" y="6672"/>
              <a:chExt cx="10806" cy="4290"/>
            </a:xfrm>
          </p:grpSpPr>
          <p:sp>
            <p:nvSpPr>
              <p:cNvPr id="12" name="椭圆 11"/>
              <p:cNvSpPr/>
              <p:nvPr>
                <p:custDataLst>
                  <p:tags r:id="rId6"/>
                </p:custDataLst>
              </p:nvPr>
            </p:nvSpPr>
            <p:spPr>
              <a:xfrm>
                <a:off x="8917" y="6840"/>
                <a:ext cx="393" cy="39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 fontAlgn="base"/>
                <a:endParaRPr lang="zh-CN" altLang="en-US" sz="700" strike="noStrike" noProof="1"/>
              </a:p>
            </p:txBody>
          </p:sp>
          <p:sp>
            <p:nvSpPr>
              <p:cNvPr id="37898" name="文本框 9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9656" y="6672"/>
                <a:ext cx="8017" cy="5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r>
                  <a:rPr lang="zh-CN" altLang="en-US" sz="2400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增强的内容主要有：</a:t>
                </a:r>
                <a:endParaRPr lang="zh-CN" altLang="en-US" sz="24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899" name="文本框 13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9421" y="7572"/>
                <a:ext cx="10302" cy="33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/>
              <a:lstStyle/>
              <a:p>
                <a:pPr marL="257175" indent="-257175" algn="just">
                  <a:lnSpc>
                    <a:spcPct val="160000"/>
                  </a:lnSpc>
                  <a:buChar char="•"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Segoe UI" panose="020B0502040204020203" pitchFamily="34" charset="0"/>
                    <a:ea typeface="微软雅黑" panose="020B0503020204020204" pitchFamily="34" charset="-122"/>
                  </a:rPr>
                  <a:t>高精度要求（例如300 dpi）的图、表、照片；</a:t>
                </a:r>
                <a:endParaRPr lang="en-US" altLang="zh-CN" sz="1600" dirty="0">
                  <a:solidFill>
                    <a:schemeClr val="bg1"/>
                  </a:solidFill>
                  <a:latin typeface="Segoe UI" panose="020B0502040204020203" pitchFamily="34" charset="0"/>
                  <a:ea typeface="微软雅黑" panose="020B0503020204020204" pitchFamily="34" charset="-122"/>
                </a:endParaRPr>
              </a:p>
              <a:p>
                <a:pPr marL="257175" indent="-257175" algn="just">
                  <a:lnSpc>
                    <a:spcPct val="160000"/>
                  </a:lnSpc>
                  <a:buChar char="•"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Segoe UI" panose="020B0502040204020203" pitchFamily="34" charset="0"/>
                    <a:ea typeface="微软雅黑" panose="020B0503020204020204" pitchFamily="34" charset="-122"/>
                  </a:rPr>
                  <a:t>正文涉及的符合格式要求的表格及数据，格式多样，如EXCL；</a:t>
                </a:r>
                <a:endParaRPr lang="en-US" altLang="zh-CN" sz="1600" dirty="0">
                  <a:solidFill>
                    <a:schemeClr val="bg1"/>
                  </a:solidFill>
                  <a:latin typeface="Segoe UI" panose="020B0502040204020203" pitchFamily="34" charset="0"/>
                  <a:ea typeface="微软雅黑" panose="020B0503020204020204" pitchFamily="34" charset="-122"/>
                </a:endParaRPr>
              </a:p>
              <a:p>
                <a:pPr marL="257175" indent="-257175" algn="just">
                  <a:lnSpc>
                    <a:spcPct val="160000"/>
                  </a:lnSpc>
                  <a:buChar char="•"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Segoe UI" panose="020B0502040204020203" pitchFamily="34" charset="0"/>
                    <a:ea typeface="微软雅黑" panose="020B0503020204020204" pitchFamily="34" charset="-122"/>
                  </a:rPr>
                  <a:t>实验方法及过程描述；</a:t>
                </a:r>
                <a:endParaRPr lang="en-US" altLang="zh-CN" sz="1600" dirty="0">
                  <a:solidFill>
                    <a:schemeClr val="bg1"/>
                  </a:solidFill>
                  <a:latin typeface="Segoe UI" panose="020B0502040204020203" pitchFamily="34" charset="0"/>
                  <a:ea typeface="微软雅黑" panose="020B0503020204020204" pitchFamily="34" charset="-122"/>
                </a:endParaRPr>
              </a:p>
              <a:p>
                <a:pPr marL="257175" indent="-257175" algn="just">
                  <a:lnSpc>
                    <a:spcPct val="160000"/>
                  </a:lnSpc>
                  <a:buChar char="•"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Segoe UI" panose="020B0502040204020203" pitchFamily="34" charset="0"/>
                    <a:ea typeface="微软雅黑" panose="020B0503020204020204" pitchFamily="34" charset="-122"/>
                  </a:rPr>
                  <a:t>附加文件，例如过程讨论、更细节的方法、视频文件、音频文件、EXCL表、数据集合、外部数据库等。</a:t>
                </a:r>
                <a:endParaRPr lang="en-US" altLang="zh-CN" sz="1600" dirty="0">
                  <a:solidFill>
                    <a:schemeClr val="bg1"/>
                  </a:solidFill>
                  <a:latin typeface="Segoe UI" panose="020B0502040204020203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20" name="直接连接符 19"/>
          <p:cNvCxnSpPr/>
          <p:nvPr/>
        </p:nvCxnSpPr>
        <p:spPr>
          <a:xfrm>
            <a:off x="227437" y="583266"/>
            <a:ext cx="0" cy="36784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838"/>
  <p:tag name="KSO_WM_UNIT_TYPE" val="l_h_g"/>
  <p:tag name="KSO_WM_UNIT_INDEX" val="1_1_1"/>
  <p:tag name="KSO_WM_UNIT_ID" val="diagram160838_2*l_h_g*1_1_1"/>
  <p:tag name="KSO_WM_UNIT_LAYERLEVEL" val="1_1_1"/>
  <p:tag name="KSO_WM_UNIT_VALUE" val="8"/>
  <p:tag name="KSO_WM_UNIT_HIGHLIGHT" val="0"/>
  <p:tag name="KSO_WM_UNIT_COMPATIBLE" val="1"/>
  <p:tag name="KSO_WM_UNIT_CLEAR" val="0"/>
  <p:tag name="KSO_WM_UNIT_PRESET_TEXT_INDEX" val="3"/>
  <p:tag name="KSO_WM_UNIT_RELATE_UNITID" val="diagram160838_2*l_h_f*1_1_1"/>
  <p:tag name="KSO_WM_UNIT_PRESET_TEXT_LEN" val="17"/>
  <p:tag name="KSO_WM_DIAGRAM_GROUP_CODE" val="l1-1"/>
  <p:tag name="KSO_WM_UNIT_FILL_FORE_SCHEMECOLOR_INDEX" val="7"/>
  <p:tag name="KSO_WM_UNIT_FILL_TYPE" val="1"/>
  <p:tag name="KSO_WM_UNIT_LINE_FORE_SCHEMECOLOR_INDEX" val="2"/>
  <p:tag name="KSO_WM_UNIT_LINE_FILL_TYPE" val="2"/>
  <p:tag name="KSO_WM_UNIT_USESOURCEFORMAT_APPLY" val="0"/>
</p:tagLst>
</file>

<file path=ppt/tags/tag10.xml><?xml version="1.0" encoding="utf-8"?>
<p:tagLst xmlns:p="http://schemas.openxmlformats.org/presentationml/2006/main">
  <p:tag name="KSO_WM_TAG_VERSION" val="1.0"/>
  <p:tag name="KSO_WM_TEMPLATE_CATEGORY" val="diagram"/>
  <p:tag name="KSO_WM_TEMPLATE_INDEX" val="160566"/>
  <p:tag name="KSO_WM_UNIT_TYPE" val="l_i"/>
  <p:tag name="KSO_WM_UNIT_INDEX" val="1_2"/>
  <p:tag name="KSO_WM_UNIT_ID" val="257*l_i*1_2"/>
  <p:tag name="KSO_WM_UNIT_CLEAR" val="1"/>
  <p:tag name="KSO_WM_UNIT_LAYERLEVEL" val="1_1"/>
  <p:tag name="KSO_WM_BEAUTIFY_FLAG" val="#wm#"/>
  <p:tag name="KSO_WM_DIAGRAM_GROUP_CODE" val="l1-1"/>
</p:tagLst>
</file>

<file path=ppt/tags/tag11.xml><?xml version="1.0" encoding="utf-8"?>
<p:tagLst xmlns:p="http://schemas.openxmlformats.org/presentationml/2006/main">
  <p:tag name="KSO_WM_TAG_VERSION" val="1.0"/>
  <p:tag name="KSO_WM_TEMPLATE_CATEGORY" val="diagram"/>
  <p:tag name="KSO_WM_TEMPLATE_INDEX" val="160566"/>
  <p:tag name="KSO_WM_UNIT_TYPE" val="l_i"/>
  <p:tag name="KSO_WM_UNIT_INDEX" val="1_3"/>
  <p:tag name="KSO_WM_UNIT_ID" val="257*l_i*1_3"/>
  <p:tag name="KSO_WM_UNIT_CLEAR" val="1"/>
  <p:tag name="KSO_WM_UNIT_LAYERLEVEL" val="1_1"/>
  <p:tag name="KSO_WM_BEAUTIFY_FLAG" val="#wm#"/>
  <p:tag name="KSO_WM_DIAGRAM_GROUP_CODE" val="l1-1"/>
</p:tagLst>
</file>

<file path=ppt/tags/tag12.xml><?xml version="1.0" encoding="utf-8"?>
<p:tagLst xmlns:p="http://schemas.openxmlformats.org/presentationml/2006/main">
  <p:tag name="KSO_WM_TAG_VERSION" val="1.0"/>
  <p:tag name="KSO_WM_TEMPLATE_CATEGORY" val="diagram"/>
  <p:tag name="KSO_WM_TEMPLATE_INDEX" val="160566"/>
  <p:tag name="KSO_WM_UNIT_TYPE" val="l_i"/>
  <p:tag name="KSO_WM_UNIT_INDEX" val="1_4"/>
  <p:tag name="KSO_WM_UNIT_ID" val="257*l_i*1_4"/>
  <p:tag name="KSO_WM_UNIT_CLEAR" val="1"/>
  <p:tag name="KSO_WM_UNIT_LAYERLEVEL" val="1_1"/>
  <p:tag name="KSO_WM_BEAUTIFY_FLAG" val="#wm#"/>
  <p:tag name="KSO_WM_DIAGRAM_GROUP_CODE" val="l1-1"/>
</p:tagLst>
</file>

<file path=ppt/tags/tag13.xml><?xml version="1.0" encoding="utf-8"?>
<p:tagLst xmlns:p="http://schemas.openxmlformats.org/presentationml/2006/main">
  <p:tag name="KSO_WM_TAG_VERSION" val="1.0"/>
  <p:tag name="KSO_WM_TEMPLATE_CATEGORY" val="diagram"/>
  <p:tag name="KSO_WM_TEMPLATE_INDEX" val="160566"/>
  <p:tag name="KSO_WM_UNIT_TYPE" val="l_i"/>
  <p:tag name="KSO_WM_UNIT_INDEX" val="1_5"/>
  <p:tag name="KSO_WM_UNIT_ID" val="257*l_i*1_5"/>
  <p:tag name="KSO_WM_UNIT_CLEAR" val="1"/>
  <p:tag name="KSO_WM_UNIT_LAYERLEVEL" val="1_1"/>
  <p:tag name="KSO_WM_BEAUTIFY_FLAG" val="#wm#"/>
  <p:tag name="KSO_WM_DIAGRAM_GROUP_CODE" val="l1-1"/>
</p:tagLst>
</file>

<file path=ppt/tags/tag14.xml><?xml version="1.0" encoding="utf-8"?>
<p:tagLst xmlns:p="http://schemas.openxmlformats.org/presentationml/2006/main">
  <p:tag name="KSO_WM_TAG_VERSION" val="1.0"/>
  <p:tag name="KSO_WM_TEMPLATE_CATEGORY" val="diagram"/>
  <p:tag name="KSO_WM_TEMPLATE_INDEX" val="160566"/>
  <p:tag name="KSO_WM_UNIT_TYPE" val="l_h_f"/>
  <p:tag name="KSO_WM_UNIT_INDEX" val="1_1_1"/>
  <p:tag name="KSO_WM_UNIT_ID" val="257*l_h_f*1_1_1"/>
  <p:tag name="KSO_WM_UNIT_CLEAR" val="1"/>
  <p:tag name="KSO_WM_UNIT_LAYERLEVEL" val="1_1_1"/>
  <p:tag name="KSO_WM_UNIT_VALUE" val="13"/>
  <p:tag name="KSO_WM_UNIT_HIGHLIGHT" val="0"/>
  <p:tag name="KSO_WM_UNIT_COMPATIBLE" val="0"/>
  <p:tag name="KSO_WM_UNIT_PRESET_TEXT" val="SED DO EIUSMOD TEMPOR "/>
  <p:tag name="KSO_WM_BEAUTIFY_FLAG" val="#wm#"/>
  <p:tag name="KSO_WM_DIAGRAM_GROUP_CODE" val="l1-1"/>
</p:tagLst>
</file>

<file path=ppt/tags/tag15.xml><?xml version="1.0" encoding="utf-8"?>
<p:tagLst xmlns:p="http://schemas.openxmlformats.org/presentationml/2006/main">
  <p:tag name="KSO_WM_TAG_VERSION" val="1.0"/>
  <p:tag name="KSO_WM_TEMPLATE_CATEGORY" val="diagram"/>
  <p:tag name="KSO_WM_TEMPLATE_INDEX" val="160566"/>
  <p:tag name="KSO_WM_UNIT_TYPE" val="l_h_f"/>
  <p:tag name="KSO_WM_UNIT_INDEX" val="1_2_1"/>
  <p:tag name="KSO_WM_UNIT_ID" val="257*l_h_f*1_2_1"/>
  <p:tag name="KSO_WM_UNIT_CLEAR" val="1"/>
  <p:tag name="KSO_WM_UNIT_LAYERLEVEL" val="1_1_1"/>
  <p:tag name="KSO_WM_UNIT_VALUE" val="13"/>
  <p:tag name="KSO_WM_UNIT_HIGHLIGHT" val="0"/>
  <p:tag name="KSO_WM_UNIT_COMPATIBLE" val="0"/>
  <p:tag name="KSO_WM_UNIT_PRESET_TEXT" val="SED DO EIUSMOD TEMPOR "/>
  <p:tag name="KSO_WM_BEAUTIFY_FLAG" val="#wm#"/>
  <p:tag name="KSO_WM_DIAGRAM_GROUP_CODE" val="l1-1"/>
</p:tagLst>
</file>

<file path=ppt/tags/tag16.xml><?xml version="1.0" encoding="utf-8"?>
<p:tagLst xmlns:p="http://schemas.openxmlformats.org/presentationml/2006/main">
  <p:tag name="KSO_WM_TAG_VERSION" val="1.0"/>
  <p:tag name="KSO_WM_TEMPLATE_CATEGORY" val="diagram"/>
  <p:tag name="KSO_WM_TEMPLATE_INDEX" val="160566"/>
  <p:tag name="KSO_WM_UNIT_TYPE" val="l_h_f"/>
  <p:tag name="KSO_WM_UNIT_INDEX" val="1_3_1"/>
  <p:tag name="KSO_WM_UNIT_ID" val="257*l_h_f*1_3_1"/>
  <p:tag name="KSO_WM_UNIT_CLEAR" val="1"/>
  <p:tag name="KSO_WM_UNIT_LAYERLEVEL" val="1_1_1"/>
  <p:tag name="KSO_WM_UNIT_VALUE" val="13"/>
  <p:tag name="KSO_WM_UNIT_HIGHLIGHT" val="0"/>
  <p:tag name="KSO_WM_UNIT_COMPATIBLE" val="0"/>
  <p:tag name="KSO_WM_UNIT_PRESET_TEXT" val="SED DO EIUSMOD TEMPOR "/>
  <p:tag name="KSO_WM_BEAUTIFY_FLAG" val="#wm#"/>
  <p:tag name="KSO_WM_DIAGRAM_GROUP_CODE" val="l1-1"/>
</p:tagLst>
</file>

<file path=ppt/tags/tag17.xml><?xml version="1.0" encoding="utf-8"?>
<p:tagLst xmlns:p="http://schemas.openxmlformats.org/presentationml/2006/main">
  <p:tag name="KSO_WM_TAG_VERSION" val="1.0"/>
  <p:tag name="KSO_WM_TEMPLATE_CATEGORY" val="diagram"/>
  <p:tag name="KSO_WM_TEMPLATE_INDEX" val="160566"/>
  <p:tag name="KSO_WM_UNIT_TYPE" val="l_h_f"/>
  <p:tag name="KSO_WM_UNIT_INDEX" val="1_4_1"/>
  <p:tag name="KSO_WM_UNIT_ID" val="257*l_h_f*1_4_1"/>
  <p:tag name="KSO_WM_UNIT_CLEAR" val="1"/>
  <p:tag name="KSO_WM_UNIT_LAYERLEVEL" val="1_1_1"/>
  <p:tag name="KSO_WM_UNIT_VALUE" val="13"/>
  <p:tag name="KSO_WM_UNIT_HIGHLIGHT" val="0"/>
  <p:tag name="KSO_WM_UNIT_COMPATIBLE" val="0"/>
  <p:tag name="KSO_WM_UNIT_PRESET_TEXT" val="SED DO EIUSMOD TEMPOR "/>
  <p:tag name="KSO_WM_BEAUTIFY_FLAG" val="#wm#"/>
  <p:tag name="KSO_WM_DIAGRAM_GROUP_CODE" val="l1-1"/>
</p:tagLst>
</file>

<file path=ppt/tags/tag18.xml><?xml version="1.0" encoding="utf-8"?>
<p:tagLst xmlns:p="http://schemas.openxmlformats.org/presentationml/2006/main">
  <p:tag name="KSO_WM_TAG_VERSION" val="1.0"/>
  <p:tag name="KSO_WM_TEMPLATE_CATEGORY" val="diagram"/>
  <p:tag name="KSO_WM_TEMPLATE_INDEX" val="160566"/>
  <p:tag name="KSO_WM_UNIT_TYPE" val="l_h_f"/>
  <p:tag name="KSO_WM_UNIT_INDEX" val="1_5_1"/>
  <p:tag name="KSO_WM_UNIT_ID" val="257*l_h_f*1_5_1"/>
  <p:tag name="KSO_WM_UNIT_CLEAR" val="1"/>
  <p:tag name="KSO_WM_UNIT_LAYERLEVEL" val="1_1_1"/>
  <p:tag name="KSO_WM_UNIT_VALUE" val="13"/>
  <p:tag name="KSO_WM_UNIT_HIGHLIGHT" val="0"/>
  <p:tag name="KSO_WM_UNIT_COMPATIBLE" val="0"/>
  <p:tag name="KSO_WM_UNIT_PRESET_TEXT" val="SED DO EIUSMOD TEMPOR "/>
  <p:tag name="KSO_WM_BEAUTIFY_FLAG" val="#wm#"/>
  <p:tag name="KSO_WM_DIAGRAM_GROUP_CODE" val="l1-1"/>
</p:tagLst>
</file>

<file path=ppt/tags/tag19.xml><?xml version="1.0" encoding="utf-8"?>
<p:tagLst xmlns:p="http://schemas.openxmlformats.org/presentationml/2006/main">
  <p:tag name="KSO_WM_TAG_VERSION" val="1.0"/>
  <p:tag name="KSO_WM_TEMPLATE_CATEGORY" val="diagram"/>
  <p:tag name="KSO_WM_TEMPLATE_INDEX" val="160566"/>
  <p:tag name="KSO_WM_UNIT_TYPE" val="l_i"/>
  <p:tag name="KSO_WM_UNIT_INDEX" val="1_6"/>
  <p:tag name="KSO_WM_UNIT_ID" val="257*l_i*1_6"/>
  <p:tag name="KSO_WM_UNIT_CLEAR" val="1"/>
  <p:tag name="KSO_WM_UNIT_LAYERLEVEL" val="1_1"/>
  <p:tag name="KSO_WM_BEAUTIFY_FLAG" val="#wm#"/>
  <p:tag name="KSO_WM_DIAGRAM_GROUP_CODE" val="l1-1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838"/>
  <p:tag name="KSO_WM_UNIT_TYPE" val="l_h_g"/>
  <p:tag name="KSO_WM_UNIT_INDEX" val="1_2_1"/>
  <p:tag name="KSO_WM_UNIT_ID" val="diagram160838_2*l_h_g*1_2_1"/>
  <p:tag name="KSO_WM_UNIT_LAYERLEVEL" val="1_1_1"/>
  <p:tag name="KSO_WM_UNIT_VALUE" val="28"/>
  <p:tag name="KSO_WM_UNIT_HIGHLIGHT" val="0"/>
  <p:tag name="KSO_WM_UNIT_COMPATIBLE" val="1"/>
  <p:tag name="KSO_WM_UNIT_CLEAR" val="0"/>
  <p:tag name="KSO_WM_UNIT_PRESET_TEXT_INDEX" val="3"/>
  <p:tag name="KSO_WM_UNIT_RELATE_UNITID" val="diagram160838_2*l_h_f*1_2_1"/>
  <p:tag name="KSO_WM_UNIT_PRESET_TEXT_LEN" val="17"/>
  <p:tag name="KSO_WM_DIAGRAM_GROUP_CODE" val="l1-1"/>
  <p:tag name="KSO_WM_UNIT_FILL_FORE_SCHEMECOLOR_INDEX" val="5"/>
  <p:tag name="KSO_WM_UNIT_FILL_TYPE" val="1"/>
  <p:tag name="KSO_WM_UNIT_USESOURCEFORMAT_APPLY" val="0"/>
</p:tagLst>
</file>

<file path=ppt/tags/tag20.xml><?xml version="1.0" encoding="utf-8"?>
<p:tagLst xmlns:p="http://schemas.openxmlformats.org/presentationml/2006/main">
  <p:tag name="KSO_WM_TAG_VERSION" val="1.0"/>
  <p:tag name="KSO_WM_TEMPLATE_CATEGORY" val="diagram"/>
  <p:tag name="KSO_WM_TEMPLATE_INDEX" val="160566"/>
  <p:tag name="KSO_WM_UNIT_TYPE" val="l_i"/>
  <p:tag name="KSO_WM_UNIT_INDEX" val="1_7"/>
  <p:tag name="KSO_WM_UNIT_ID" val="257*l_i*1_7"/>
  <p:tag name="KSO_WM_UNIT_CLEAR" val="1"/>
  <p:tag name="KSO_WM_UNIT_LAYERLEVEL" val="1_1"/>
  <p:tag name="KSO_WM_BEAUTIFY_FLAG" val="#wm#"/>
  <p:tag name="KSO_WM_DIAGRAM_GROUP_CODE" val="l1-1"/>
</p:tagLst>
</file>

<file path=ppt/tags/tag21.xml><?xml version="1.0" encoding="utf-8"?>
<p:tagLst xmlns:p="http://schemas.openxmlformats.org/presentationml/2006/main">
  <p:tag name="KSO_WM_TAG_VERSION" val="1.0"/>
  <p:tag name="KSO_WM_TEMPLATE_CATEGORY" val="diagram"/>
  <p:tag name="KSO_WM_TEMPLATE_INDEX" val="160566"/>
  <p:tag name="KSO_WM_UNIT_TYPE" val="l_i"/>
  <p:tag name="KSO_WM_UNIT_INDEX" val="1_8"/>
  <p:tag name="KSO_WM_UNIT_ID" val="257*l_i*1_8"/>
  <p:tag name="KSO_WM_UNIT_CLEAR" val="1"/>
  <p:tag name="KSO_WM_UNIT_LAYERLEVEL" val="1_1"/>
  <p:tag name="KSO_WM_BEAUTIFY_FLAG" val="#wm#"/>
  <p:tag name="KSO_WM_DIAGRAM_GROUP_CODE" val="l1-1"/>
</p:tagLst>
</file>

<file path=ppt/tags/tag22.xml><?xml version="1.0" encoding="utf-8"?>
<p:tagLst xmlns:p="http://schemas.openxmlformats.org/presentationml/2006/main">
  <p:tag name="KSO_WM_TAG_VERSION" val="1.0"/>
  <p:tag name="KSO_WM_TEMPLATE_CATEGORY" val="diagram"/>
  <p:tag name="KSO_WM_TEMPLATE_INDEX" val="160566"/>
  <p:tag name="KSO_WM_UNIT_TYPE" val="l_i"/>
  <p:tag name="KSO_WM_UNIT_INDEX" val="1_9"/>
  <p:tag name="KSO_WM_UNIT_ID" val="257*l_i*1_9"/>
  <p:tag name="KSO_WM_UNIT_CLEAR" val="1"/>
  <p:tag name="KSO_WM_UNIT_LAYERLEVEL" val="1_1"/>
  <p:tag name="KSO_WM_BEAUTIFY_FLAG" val="#wm#"/>
  <p:tag name="KSO_WM_DIAGRAM_GROUP_CODE" val="l1-1"/>
</p:tagLst>
</file>

<file path=ppt/tags/tag23.xml><?xml version="1.0" encoding="utf-8"?>
<p:tagLst xmlns:p="http://schemas.openxmlformats.org/presentationml/2006/main">
  <p:tag name="KSO_WM_TAG_VERSION" val="1.0"/>
  <p:tag name="KSO_WM_TEMPLATE_CATEGORY" val="diagram"/>
  <p:tag name="KSO_WM_TEMPLATE_INDEX" val="160566"/>
  <p:tag name="KSO_WM_UNIT_TYPE" val="l_i"/>
  <p:tag name="KSO_WM_UNIT_INDEX" val="1_10"/>
  <p:tag name="KSO_WM_UNIT_ID" val="257*l_i*1_10"/>
  <p:tag name="KSO_WM_UNIT_CLEAR" val="1"/>
  <p:tag name="KSO_WM_UNIT_LAYERLEVEL" val="1_1"/>
  <p:tag name="KSO_WM_BEAUTIFY_FLAG" val="#wm#"/>
  <p:tag name="KSO_WM_DIAGRAM_GROUP_CODE" val="l1-1"/>
</p:tagLst>
</file>

<file path=ppt/tags/tag24.xml><?xml version="1.0" encoding="utf-8"?>
<p:tagLst xmlns:p="http://schemas.openxmlformats.org/presentationml/2006/main">
  <p:tag name="KSO_WM_TAG_VERSION" val="1.0"/>
  <p:tag name="KSO_WM_TEMPLATE_CATEGORY" val="diagram"/>
  <p:tag name="KSO_WM_TEMPLATE_INDEX" val="160566"/>
  <p:tag name="KSO_WM_UNIT_TYPE" val="l_i"/>
  <p:tag name="KSO_WM_UNIT_INDEX" val="1_11"/>
  <p:tag name="KSO_WM_UNIT_ID" val="257*l_i*1_11"/>
  <p:tag name="KSO_WM_UNIT_CLEAR" val="1"/>
  <p:tag name="KSO_WM_UNIT_LAYERLEVEL" val="1_1"/>
  <p:tag name="KSO_WM_BEAUTIFY_FLAG" val="#wm#"/>
  <p:tag name="KSO_WM_DIAGRAM_GROUP_CODE" val="l1-1"/>
</p:tagLst>
</file>

<file path=ppt/tags/tag25.xml><?xml version="1.0" encoding="utf-8"?>
<p:tagLst xmlns:p="http://schemas.openxmlformats.org/presentationml/2006/main">
  <p:tag name="KSO_WM_TAG_VERSION" val="1.0"/>
  <p:tag name="KSO_WM_TEMPLATE_CATEGORY" val="diagram"/>
  <p:tag name="KSO_WM_TEMPLATE_INDEX" val="160566"/>
  <p:tag name="KSO_WM_UNIT_TYPE" val="l_i"/>
  <p:tag name="KSO_WM_UNIT_INDEX" val="1_12"/>
  <p:tag name="KSO_WM_UNIT_ID" val="257*l_i*1_12"/>
  <p:tag name="KSO_WM_UNIT_CLEAR" val="1"/>
  <p:tag name="KSO_WM_UNIT_LAYERLEVEL" val="1_1"/>
  <p:tag name="KSO_WM_BEAUTIFY_FLAG" val="#wm#"/>
  <p:tag name="KSO_WM_DIAGRAM_GROUP_CODE" val="l1-1"/>
</p:tagLst>
</file>

<file path=ppt/tags/tag26.xml><?xml version="1.0" encoding="utf-8"?>
<p:tagLst xmlns:p="http://schemas.openxmlformats.org/presentationml/2006/main">
  <p:tag name="KSO_WM_TAG_VERSION" val="1.0"/>
  <p:tag name="KSO_WM_TEMPLATE_CATEGORY" val="diagram"/>
  <p:tag name="KSO_WM_TEMPLATE_INDEX" val="160566"/>
  <p:tag name="KSO_WM_UNIT_TYPE" val="l_i"/>
  <p:tag name="KSO_WM_UNIT_INDEX" val="1_13"/>
  <p:tag name="KSO_WM_UNIT_ID" val="257*l_i*1_13"/>
  <p:tag name="KSO_WM_UNIT_CLEAR" val="1"/>
  <p:tag name="KSO_WM_UNIT_LAYERLEVEL" val="1_1"/>
  <p:tag name="KSO_WM_BEAUTIFY_FLAG" val="#wm#"/>
  <p:tag name="KSO_WM_DIAGRAM_GROUP_CODE" val="l1-1"/>
</p:tagLst>
</file>

<file path=ppt/tags/tag27.xml><?xml version="1.0" encoding="utf-8"?>
<p:tagLst xmlns:p="http://schemas.openxmlformats.org/presentationml/2006/main">
  <p:tag name="KSO_WM_TAG_VERSION" val="1.0"/>
  <p:tag name="KSO_WM_TEMPLATE_CATEGORY" val="diagram"/>
  <p:tag name="KSO_WM_TEMPLATE_INDEX" val="160566"/>
  <p:tag name="KSO_WM_UNIT_TYPE" val="l_i"/>
  <p:tag name="KSO_WM_UNIT_INDEX" val="1_14"/>
  <p:tag name="KSO_WM_UNIT_ID" val="257*l_i*1_14"/>
  <p:tag name="KSO_WM_UNIT_CLEAR" val="1"/>
  <p:tag name="KSO_WM_UNIT_LAYERLEVEL" val="1_1"/>
  <p:tag name="KSO_WM_BEAUTIFY_FLAG" val="#wm#"/>
  <p:tag name="KSO_WM_DIAGRAM_GROUP_CODE" val="l1-1"/>
</p:tagLst>
</file>

<file path=ppt/tags/tag28.xml><?xml version="1.0" encoding="utf-8"?>
<p:tagLst xmlns:p="http://schemas.openxmlformats.org/presentationml/2006/main">
  <p:tag name="KSO_WM_TAG_VERSION" val="1.0"/>
  <p:tag name="KSO_WM_TEMPLATE_CATEGORY" val="diagram"/>
  <p:tag name="KSO_WM_TEMPLATE_INDEX" val="160566"/>
  <p:tag name="KSO_WM_UNIT_TYPE" val="l_i"/>
  <p:tag name="KSO_WM_UNIT_INDEX" val="1_15"/>
  <p:tag name="KSO_WM_UNIT_ID" val="257*l_i*1_15"/>
  <p:tag name="KSO_WM_UNIT_CLEAR" val="1"/>
  <p:tag name="KSO_WM_UNIT_LAYERLEVEL" val="1_1"/>
  <p:tag name="KSO_WM_BEAUTIFY_FLAG" val="#wm#"/>
  <p:tag name="KSO_WM_DIAGRAM_GROUP_CODE" val="l1-1"/>
</p:tagLst>
</file>

<file path=ppt/tags/tag29.xml><?xml version="1.0" encoding="utf-8"?>
<p:tagLst xmlns:p="http://schemas.openxmlformats.org/presentationml/2006/main">
  <p:tag name="KSO_WM_TAG_VERSION" val="1.0"/>
  <p:tag name="KSO_WM_TEMPLATE_CATEGORY" val="diagram"/>
  <p:tag name="KSO_WM_TEMPLATE_INDEX" val="160566"/>
  <p:tag name="KSO_WM_UNIT_TYPE" val="l_i"/>
  <p:tag name="KSO_WM_UNIT_INDEX" val="1_16"/>
  <p:tag name="KSO_WM_UNIT_ID" val="257*l_i*1_16"/>
  <p:tag name="KSO_WM_UNIT_CLEAR" val="1"/>
  <p:tag name="KSO_WM_UNIT_LAYERLEVEL" val="1_1"/>
  <p:tag name="KSO_WM_BEAUTIFY_FLAG" val="#wm#"/>
  <p:tag name="KSO_WM_DIAGRAM_GROUP_CODE" val="l1-1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838"/>
  <p:tag name="KSO_WM_UNIT_TYPE" val="l_i"/>
  <p:tag name="KSO_WM_UNIT_INDEX" val="1_1"/>
  <p:tag name="KSO_WM_UNIT_ID" val="diagram160838_2*l_i*1_1"/>
  <p:tag name="KSO_WM_UNIT_LAYERLEVEL" val="1_1"/>
  <p:tag name="KSO_WM_DIAGRAM_GROUP_CODE" val="l1-1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0.xml><?xml version="1.0" encoding="utf-8"?>
<p:tagLst xmlns:p="http://schemas.openxmlformats.org/presentationml/2006/main">
  <p:tag name="KSO_WM_TAG_VERSION" val="1.0"/>
  <p:tag name="KSO_WM_TEMPLATE_CATEGORY" val="diagram"/>
  <p:tag name="KSO_WM_TEMPLATE_INDEX" val="160566"/>
  <p:tag name="KSO_WM_UNIT_TYPE" val="l_i"/>
  <p:tag name="KSO_WM_UNIT_INDEX" val="1_17"/>
  <p:tag name="KSO_WM_UNIT_ID" val="257*l_i*1_17"/>
  <p:tag name="KSO_WM_UNIT_CLEAR" val="1"/>
  <p:tag name="KSO_WM_UNIT_LAYERLEVEL" val="1_1"/>
  <p:tag name="KSO_WM_BEAUTIFY_FLAG" val="#wm#"/>
  <p:tag name="KSO_WM_DIAGRAM_GROUP_CODE" val="l1-1"/>
</p:tagLst>
</file>

<file path=ppt/tags/tag31.xml><?xml version="1.0" encoding="utf-8"?>
<p:tagLst xmlns:p="http://schemas.openxmlformats.org/presentationml/2006/main">
  <p:tag name="KSO_WM_TAG_VERSION" val="1.0"/>
  <p:tag name="KSO_WM_TEMPLATE_CATEGORY" val="diagram"/>
  <p:tag name="KSO_WM_TEMPLATE_INDEX" val="160566"/>
  <p:tag name="KSO_WM_UNIT_TYPE" val="l_i"/>
  <p:tag name="KSO_WM_UNIT_INDEX" val="1_18"/>
  <p:tag name="KSO_WM_UNIT_ID" val="257*l_i*1_18"/>
  <p:tag name="KSO_WM_UNIT_CLEAR" val="1"/>
  <p:tag name="KSO_WM_UNIT_LAYERLEVEL" val="1_1"/>
  <p:tag name="KSO_WM_BEAUTIFY_FLAG" val="#wm#"/>
  <p:tag name="KSO_WM_DIAGRAM_GROUP_CODE" val="l1-1"/>
</p:tagLst>
</file>

<file path=ppt/tags/tag32.xml><?xml version="1.0" encoding="utf-8"?>
<p:tagLst xmlns:p="http://schemas.openxmlformats.org/presentationml/2006/main">
  <p:tag name="KSO_WM_TAG_VERSION" val="1.0"/>
  <p:tag name="KSO_WM_TEMPLATE_CATEGORY" val="diagram"/>
  <p:tag name="KSO_WM_TEMPLATE_INDEX" val="160566"/>
  <p:tag name="KSO_WM_UNIT_TYPE" val="l_i"/>
  <p:tag name="KSO_WM_UNIT_INDEX" val="1_19"/>
  <p:tag name="KSO_WM_UNIT_ID" val="257*l_i*1_19"/>
  <p:tag name="KSO_WM_UNIT_CLEAR" val="1"/>
  <p:tag name="KSO_WM_UNIT_LAYERLEVEL" val="1_1"/>
  <p:tag name="KSO_WM_BEAUTIFY_FLAG" val="#wm#"/>
  <p:tag name="KSO_WM_DIAGRAM_GROUP_CODE" val="l1-1"/>
</p:tagLst>
</file>

<file path=ppt/tags/tag33.xml><?xml version="1.0" encoding="utf-8"?>
<p:tagLst xmlns:p="http://schemas.openxmlformats.org/presentationml/2006/main">
  <p:tag name="KSO_WM_TAG_VERSION" val="1.0"/>
  <p:tag name="KSO_WM_TEMPLATE_CATEGORY" val="diagram"/>
  <p:tag name="KSO_WM_TEMPLATE_INDEX" val="160566"/>
  <p:tag name="KSO_WM_UNIT_TYPE" val="l_i"/>
  <p:tag name="KSO_WM_UNIT_INDEX" val="1_20"/>
  <p:tag name="KSO_WM_UNIT_ID" val="257*l_i*1_20"/>
  <p:tag name="KSO_WM_UNIT_CLEAR" val="1"/>
  <p:tag name="KSO_WM_UNIT_LAYERLEVEL" val="1_1"/>
  <p:tag name="KSO_WM_BEAUTIFY_FLAG" val="#wm#"/>
  <p:tag name="KSO_WM_DIAGRAM_GROUP_CODE" val="l1-1"/>
</p:tagLst>
</file>

<file path=ppt/tags/tag34.xml><?xml version="1.0" encoding="utf-8"?>
<p:tagLst xmlns:p="http://schemas.openxmlformats.org/presentationml/2006/main">
  <p:tag name="KSO_WM_TAG_VERSION" val="1.0"/>
  <p:tag name="KSO_WM_TEMPLATE_CATEGORY" val="diagram"/>
  <p:tag name="KSO_WM_TEMPLATE_INDEX" val="160566"/>
  <p:tag name="KSO_WM_UNIT_TYPE" val="l_i"/>
  <p:tag name="KSO_WM_UNIT_INDEX" val="1_21"/>
  <p:tag name="KSO_WM_UNIT_ID" val="257*l_i*1_21"/>
  <p:tag name="KSO_WM_UNIT_CLEAR" val="1"/>
  <p:tag name="KSO_WM_UNIT_LAYERLEVEL" val="1_1"/>
  <p:tag name="KSO_WM_BEAUTIFY_FLAG" val="#wm#"/>
  <p:tag name="KSO_WM_DIAGRAM_GROUP_CODE" val="l1-1"/>
</p:tagLst>
</file>

<file path=ppt/tags/tag35.xml><?xml version="1.0" encoding="utf-8"?>
<p:tagLst xmlns:p="http://schemas.openxmlformats.org/presentationml/2006/main">
  <p:tag name="KSO_WM_TAG_VERSION" val="1.0"/>
  <p:tag name="KSO_WM_TEMPLATE_CATEGORY" val="diagram"/>
  <p:tag name="KSO_WM_TEMPLATE_INDEX" val="160566"/>
  <p:tag name="KSO_WM_UNIT_TYPE" val="l_i"/>
  <p:tag name="KSO_WM_UNIT_INDEX" val="1_22"/>
  <p:tag name="KSO_WM_UNIT_ID" val="257*l_i*1_22"/>
  <p:tag name="KSO_WM_UNIT_CLEAR" val="1"/>
  <p:tag name="KSO_WM_UNIT_LAYERLEVEL" val="1_1"/>
  <p:tag name="KSO_WM_BEAUTIFY_FLAG" val="#wm#"/>
  <p:tag name="KSO_WM_DIAGRAM_GROUP_CODE" val="l1-1"/>
</p:tagLst>
</file>

<file path=ppt/tags/tag36.xml><?xml version="1.0" encoding="utf-8"?>
<p:tagLst xmlns:p="http://schemas.openxmlformats.org/presentationml/2006/main">
  <p:tag name="KSO_WM_TAG_VERSION" val="1.0"/>
  <p:tag name="KSO_WM_TEMPLATE_CATEGORY" val="diagram"/>
  <p:tag name="KSO_WM_TEMPLATE_INDEX" val="160566"/>
  <p:tag name="KSO_WM_UNIT_TYPE" val="l_i"/>
  <p:tag name="KSO_WM_UNIT_INDEX" val="1_23"/>
  <p:tag name="KSO_WM_UNIT_ID" val="257*l_i*1_23"/>
  <p:tag name="KSO_WM_UNIT_CLEAR" val="1"/>
  <p:tag name="KSO_WM_UNIT_LAYERLEVEL" val="1_1"/>
  <p:tag name="KSO_WM_BEAUTIFY_FLAG" val="#wm#"/>
  <p:tag name="KSO_WM_DIAGRAM_GROUP_CODE" val="l1-1"/>
</p:tagLst>
</file>

<file path=ppt/tags/tag37.xml><?xml version="1.0" encoding="utf-8"?>
<p:tagLst xmlns:p="http://schemas.openxmlformats.org/presentationml/2006/main">
  <p:tag name="KSO_WM_TAG_VERSION" val="1.0"/>
  <p:tag name="KSO_WM_TEMPLATE_CATEGORY" val="diagram"/>
  <p:tag name="KSO_WM_TEMPLATE_INDEX" val="160566"/>
  <p:tag name="KSO_WM_UNIT_TYPE" val="l_i"/>
  <p:tag name="KSO_WM_UNIT_INDEX" val="1_24"/>
  <p:tag name="KSO_WM_UNIT_ID" val="257*l_i*1_24"/>
  <p:tag name="KSO_WM_UNIT_CLEAR" val="1"/>
  <p:tag name="KSO_WM_UNIT_LAYERLEVEL" val="1_1"/>
  <p:tag name="KSO_WM_BEAUTIFY_FLAG" val="#wm#"/>
  <p:tag name="KSO_WM_DIAGRAM_GROUP_CODE" val="l1-1"/>
</p:tagLst>
</file>

<file path=ppt/tags/tag38.xml><?xml version="1.0" encoding="utf-8"?>
<p:tagLst xmlns:p="http://schemas.openxmlformats.org/presentationml/2006/main">
  <p:tag name="KSO_WM_TAG_VERSION" val="1.0"/>
  <p:tag name="KSO_WM_TEMPLATE_CATEGORY" val="diagram"/>
  <p:tag name="KSO_WM_TEMPLATE_INDEX" val="160566"/>
  <p:tag name="KSO_WM_UNIT_TYPE" val="l_i"/>
  <p:tag name="KSO_WM_UNIT_INDEX" val="1_25"/>
  <p:tag name="KSO_WM_UNIT_ID" val="257*l_i*1_25"/>
  <p:tag name="KSO_WM_UNIT_CLEAR" val="1"/>
  <p:tag name="KSO_WM_UNIT_LAYERLEVEL" val="1_1"/>
  <p:tag name="KSO_WM_BEAUTIFY_FLAG" val="#wm#"/>
  <p:tag name="KSO_WM_DIAGRAM_GROUP_CODE" val="l1-1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838"/>
  <p:tag name="KSO_WM_UNIT_TYPE" val="l_h_a"/>
  <p:tag name="KSO_WM_UNIT_INDEX" val="1_1_1"/>
  <p:tag name="KSO_WM_UNIT_ID" val="diagram160838_2*l_h_a*1_1_1"/>
  <p:tag name="KSO_WM_UNIT_LAYERLEVEL" val="1_1_1"/>
  <p:tag name="KSO_WM_UNIT_VALUE" val="9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TEXT_FILL_FORE_SCHEMECOLOR_INDEX" val="7"/>
  <p:tag name="KSO_WM_UNIT_TEXT_FILL_TYPE" val="1"/>
  <p:tag name="KSO_WM_UNIT_USESOURCEFORMAT_APPLY" val="0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838"/>
  <p:tag name="KSO_WM_UNIT_TYPE" val="l_h_f"/>
  <p:tag name="KSO_WM_UNIT_INDEX" val="1_1_1"/>
  <p:tag name="KSO_WM_UNIT_ID" val="diagram160838_2*l_h_f*1_1_1"/>
  <p:tag name="KSO_WM_UNIT_LAYERLEVEL" val="1_1_1"/>
  <p:tag name="KSO_WM_UNIT_VALUE" val="46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l1-1"/>
  <p:tag name="KSO_WM_UNIT_TEXT_FILL_FORE_SCHEMECOLOR_INDEX" val="13"/>
  <p:tag name="KSO_WM_UNIT_TEXT_FILL_TYPE" val="1"/>
  <p:tag name="KSO_WM_UNIT_USESOURCEFORMAT_APPLY" val="0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838"/>
  <p:tag name="KSO_WM_UNIT_TYPE" val="l_i"/>
  <p:tag name="KSO_WM_UNIT_INDEX" val="1_2"/>
  <p:tag name="KSO_WM_UNIT_ID" val="diagram160838_2*l_i*1_2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838"/>
  <p:tag name="KSO_WM_UNIT_TYPE" val="l_h_a"/>
  <p:tag name="KSO_WM_UNIT_INDEX" val="1_2_1"/>
  <p:tag name="KSO_WM_UNIT_ID" val="diagram160838_2*l_h_a*1_2_1"/>
  <p:tag name="KSO_WM_UNIT_LAYERLEVEL" val="1_1_1"/>
  <p:tag name="KSO_WM_UNIT_VALUE" val="9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TEXT_FILL_FORE_SCHEMECOLOR_INDEX" val="5"/>
  <p:tag name="KSO_WM_UNIT_TEXT_FILL_TYPE" val="1"/>
  <p:tag name="KSO_WM_UNIT_USESOURCEFORMAT_APPLY" val="0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838"/>
  <p:tag name="KSO_WM_UNIT_TYPE" val="l_h_f"/>
  <p:tag name="KSO_WM_UNIT_INDEX" val="1_2_1"/>
  <p:tag name="KSO_WM_UNIT_ID" val="diagram160838_2*l_h_f*1_2_1"/>
  <p:tag name="KSO_WM_UNIT_LAYERLEVEL" val="1_1_1"/>
  <p:tag name="KSO_WM_UNIT_VALUE" val="46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l1-1"/>
  <p:tag name="KSO_WM_UNIT_TEXT_FILL_FORE_SCHEMECOLOR_INDEX" val="13"/>
  <p:tag name="KSO_WM_UNIT_TEXT_FILL_TYPE" val="1"/>
  <p:tag name="KSO_WM_UNIT_USESOURCEFORMAT_APPLY" val="0"/>
</p:tagLst>
</file>

<file path=ppt/tags/tag9.xml><?xml version="1.0" encoding="utf-8"?>
<p:tagLst xmlns:p="http://schemas.openxmlformats.org/presentationml/2006/main">
  <p:tag name="KSO_WM_TAG_VERSION" val="1.0"/>
  <p:tag name="KSO_WM_TEMPLATE_CATEGORY" val="diagram"/>
  <p:tag name="KSO_WM_TEMPLATE_INDEX" val="160566"/>
  <p:tag name="KSO_WM_UNIT_TYPE" val="l_i"/>
  <p:tag name="KSO_WM_UNIT_INDEX" val="1_1"/>
  <p:tag name="KSO_WM_UNIT_ID" val="257*l_i*1_1"/>
  <p:tag name="KSO_WM_UNIT_CLEAR" val="1"/>
  <p:tag name="KSO_WM_UNIT_LAYERLEVEL" val="1_1"/>
  <p:tag name="KSO_WM_BEAUTIFY_FLAG" val="#wm#"/>
  <p:tag name="KSO_WM_DIAGRAM_GROUP_CODE" val="l1-1"/>
</p:tagLst>
</file>

<file path=ppt/theme/theme1.xml><?xml version="1.0" encoding="utf-8"?>
<a:theme xmlns:a="http://schemas.openxmlformats.org/drawingml/2006/main" name="空白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AF087"/>
      </a:accent1>
      <a:accent2>
        <a:srgbClr val="333399"/>
      </a:accent2>
      <a:accent3>
        <a:srgbClr val="AAAAAA"/>
      </a:accent3>
      <a:accent4>
        <a:srgbClr val="DADADA"/>
      </a:accent4>
      <a:accent5>
        <a:srgbClr val="FCF6C3"/>
      </a:accent5>
      <a:accent6>
        <a:srgbClr val="2D2D8A"/>
      </a:accent6>
      <a:hlink>
        <a:srgbClr val="009999"/>
      </a:hlink>
      <a:folHlink>
        <a:srgbClr val="99CC00"/>
      </a:folHlink>
    </a:clrScheme>
    <a:fontScheme name="空白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7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7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空白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2773</Words>
  <Application>WPS 演示</Application>
  <PresentationFormat>全屏显示(4:3)</PresentationFormat>
  <Paragraphs>413</Paragraphs>
  <Slides>30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30</vt:i4>
      </vt:variant>
    </vt:vector>
  </HeadingPairs>
  <TitlesOfParts>
    <vt:vector size="57" baseType="lpstr">
      <vt:lpstr>Arial</vt:lpstr>
      <vt:lpstr>宋体</vt:lpstr>
      <vt:lpstr>Wingdings</vt:lpstr>
      <vt:lpstr>Gill Sans</vt:lpstr>
      <vt:lpstr>Heiti SC Light</vt:lpstr>
      <vt:lpstr>Calibri</vt:lpstr>
      <vt:lpstr>黑体</vt:lpstr>
      <vt:lpstr>Arial Black</vt:lpstr>
      <vt:lpstr>微软雅黑</vt:lpstr>
      <vt:lpstr>Balham</vt:lpstr>
      <vt:lpstr>Impact</vt:lpstr>
      <vt:lpstr>Arial</vt:lpstr>
      <vt:lpstr>Calibri</vt:lpstr>
      <vt:lpstr>Wingdings 2</vt:lpstr>
      <vt:lpstr>幼圆</vt:lpstr>
      <vt:lpstr>Times New Roman</vt:lpstr>
      <vt:lpstr>Segoe UI</vt:lpstr>
      <vt:lpstr>Arial Unicode MS</vt:lpstr>
      <vt:lpstr>Calibri Light</vt:lpstr>
      <vt:lpstr>楷体</vt:lpstr>
      <vt:lpstr>Arial Rounded MT Bold</vt:lpstr>
      <vt:lpstr>Book Antiqua</vt:lpstr>
      <vt:lpstr>Arial</vt:lpstr>
      <vt:lpstr>Segoe Print</vt:lpstr>
      <vt:lpstr>空白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选择“CNKI首发”进行空检，检索结果有发表年度为2018年、2019年部分文献。</vt:lpstr>
      <vt:lpstr>增强出版—丰富出版内容和提升读者体验</vt:lpstr>
      <vt:lpstr>PowerPoint 演示文稿</vt:lpstr>
      <vt:lpstr>PowerPoint 演示文稿</vt:lpstr>
      <vt:lpstr>PowerPoint 演示文稿</vt:lpstr>
      <vt:lpstr>高效检索——定位最新文献 追踪行业前沿</vt:lpstr>
      <vt:lpstr>高效检索——寻觅高质量文献 洞悉知识脉络</vt:lpstr>
      <vt:lpstr>高效检索——寻觅最全资源</vt:lpstr>
      <vt:lpstr>高效检索——查找准确信息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检索结果可视化——比例、数量比较、趋势比较</vt:lpstr>
      <vt:lpstr>文献计量可视化分析</vt:lpstr>
      <vt:lpstr>文献计量可视化分析——研究方向分析</vt:lpstr>
      <vt:lpstr>文献计量可视化分析——研究方向分析</vt:lpstr>
      <vt:lpstr>文献计量可视化分析——研究方向分析</vt:lpstr>
      <vt:lpstr>文献计量可视化分析——学者分析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_________leon</cp:lastModifiedBy>
  <cp:revision>427</cp:revision>
  <dcterms:created xsi:type="dcterms:W3CDTF">2013-01-25T01:44:00Z</dcterms:created>
  <dcterms:modified xsi:type="dcterms:W3CDTF">2018-05-24T10:05:37Z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